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4.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5.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6.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1"/>
  </p:notesMasterIdLst>
  <p:sldIdLst>
    <p:sldId id="256" r:id="rId2"/>
    <p:sldId id="258" r:id="rId3"/>
    <p:sldId id="274" r:id="rId4"/>
    <p:sldId id="260" r:id="rId5"/>
    <p:sldId id="275" r:id="rId6"/>
    <p:sldId id="261" r:id="rId7"/>
    <p:sldId id="262" r:id="rId8"/>
    <p:sldId id="264" r:id="rId9"/>
    <p:sldId id="265" r:id="rId10"/>
    <p:sldId id="267" r:id="rId11"/>
    <p:sldId id="266" r:id="rId12"/>
    <p:sldId id="268" r:id="rId13"/>
    <p:sldId id="276" r:id="rId14"/>
    <p:sldId id="278" r:id="rId15"/>
    <p:sldId id="279" r:id="rId16"/>
    <p:sldId id="270" r:id="rId17"/>
    <p:sldId id="280" r:id="rId18"/>
    <p:sldId id="272" r:id="rId19"/>
    <p:sldId id="273" r:id="rId20"/>
  </p:sldIdLst>
  <p:sldSz cx="10375900" cy="58547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5CDC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527" autoAdjust="0"/>
    <p:restoredTop sz="79282" autoAdjust="0"/>
  </p:normalViewPr>
  <p:slideViewPr>
    <p:cSldViewPr>
      <p:cViewPr>
        <p:scale>
          <a:sx n="104" d="100"/>
          <a:sy n="104" d="100"/>
        </p:scale>
        <p:origin x="520" y="40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diagrams/_rels/data1.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diagrams/_rels/data2.xml.rels><?xml version="1.0" encoding="UTF-8" standalone="yes"?>
<Relationships xmlns="http://schemas.openxmlformats.org/package/2006/relationships"><Relationship Id="rId8" Type="http://schemas.openxmlformats.org/officeDocument/2006/relationships/image" Target="../media/image31.sv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25.svg"/><Relationship Id="rId1" Type="http://schemas.openxmlformats.org/officeDocument/2006/relationships/image" Target="../media/image24.png"/><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27.svg"/></Relationships>
</file>

<file path=ppt/diagrams/_rels/data3.xml.rels><?xml version="1.0" encoding="UTF-8" standalone="yes"?>
<Relationships xmlns="http://schemas.openxmlformats.org/package/2006/relationships"><Relationship Id="rId8" Type="http://schemas.openxmlformats.org/officeDocument/2006/relationships/image" Target="../media/image31.sv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25.svg"/><Relationship Id="rId1" Type="http://schemas.openxmlformats.org/officeDocument/2006/relationships/image" Target="../media/image24.png"/><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27.svg"/></Relationships>
</file>

<file path=ppt/diagrams/_rels/data7.xml.rels><?xml version="1.0" encoding="UTF-8" standalone="yes"?>
<Relationships xmlns="http://schemas.openxmlformats.org/package/2006/relationships"><Relationship Id="rId8" Type="http://schemas.openxmlformats.org/officeDocument/2006/relationships/image" Target="../media/image50.svg"/><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image" Target="../media/image44.svg"/><Relationship Id="rId1" Type="http://schemas.openxmlformats.org/officeDocument/2006/relationships/image" Target="../media/image43.png"/><Relationship Id="rId6" Type="http://schemas.openxmlformats.org/officeDocument/2006/relationships/image" Target="../media/image48.svg"/><Relationship Id="rId5" Type="http://schemas.openxmlformats.org/officeDocument/2006/relationships/image" Target="../media/image47.png"/><Relationship Id="rId10" Type="http://schemas.openxmlformats.org/officeDocument/2006/relationships/image" Target="../media/image52.svg"/><Relationship Id="rId4" Type="http://schemas.openxmlformats.org/officeDocument/2006/relationships/image" Target="../media/image46.svg"/><Relationship Id="rId9" Type="http://schemas.openxmlformats.org/officeDocument/2006/relationships/image" Target="../media/image51.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diagrams/_rels/drawing2.xml.rels><?xml version="1.0" encoding="UTF-8" standalone="yes"?>
<Relationships xmlns="http://schemas.openxmlformats.org/package/2006/relationships"><Relationship Id="rId8" Type="http://schemas.openxmlformats.org/officeDocument/2006/relationships/image" Target="../media/image31.sv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25.svg"/><Relationship Id="rId1" Type="http://schemas.openxmlformats.org/officeDocument/2006/relationships/image" Target="../media/image24.png"/><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27.svg"/></Relationships>
</file>

<file path=ppt/diagrams/_rels/drawing3.xml.rels><?xml version="1.0" encoding="UTF-8" standalone="yes"?>
<Relationships xmlns="http://schemas.openxmlformats.org/package/2006/relationships"><Relationship Id="rId8" Type="http://schemas.openxmlformats.org/officeDocument/2006/relationships/image" Target="../media/image31.sv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25.svg"/><Relationship Id="rId1" Type="http://schemas.openxmlformats.org/officeDocument/2006/relationships/image" Target="../media/image24.png"/><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27.svg"/></Relationships>
</file>

<file path=ppt/diagrams/_rels/drawing7.xml.rels><?xml version="1.0" encoding="UTF-8" standalone="yes"?>
<Relationships xmlns="http://schemas.openxmlformats.org/package/2006/relationships"><Relationship Id="rId8" Type="http://schemas.openxmlformats.org/officeDocument/2006/relationships/image" Target="../media/image50.svg"/><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image" Target="../media/image44.svg"/><Relationship Id="rId1" Type="http://schemas.openxmlformats.org/officeDocument/2006/relationships/image" Target="../media/image43.png"/><Relationship Id="rId6" Type="http://schemas.openxmlformats.org/officeDocument/2006/relationships/image" Target="../media/image48.svg"/><Relationship Id="rId5" Type="http://schemas.openxmlformats.org/officeDocument/2006/relationships/image" Target="../media/image47.png"/><Relationship Id="rId10" Type="http://schemas.openxmlformats.org/officeDocument/2006/relationships/image" Target="../media/image52.svg"/><Relationship Id="rId4" Type="http://schemas.openxmlformats.org/officeDocument/2006/relationships/image" Target="../media/image46.svg"/><Relationship Id="rId9" Type="http://schemas.openxmlformats.org/officeDocument/2006/relationships/image" Target="../media/image51.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E202B9B-AA91-4857-9945-DD917E9E7910}"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AE272B59-FBB1-4265-AC4D-5E7CC9B760AB}">
      <dgm:prSet custT="1"/>
      <dgm:spPr/>
      <dgm:t>
        <a:bodyPr/>
        <a:lstStyle/>
        <a:p>
          <a:pPr>
            <a:lnSpc>
              <a:spcPct val="100000"/>
            </a:lnSpc>
          </a:pPr>
          <a:r>
            <a:rPr lang="en-US" sz="1400" dirty="0">
              <a:latin typeface="+mn-lt"/>
              <a:cs typeface="Times New Roman" panose="02020603050405020304" pitchFamily="18" charset="0"/>
            </a:rPr>
            <a:t>Develop a predictive model of biological age using NHANES biomarker and lifestyle data.</a:t>
          </a:r>
        </a:p>
      </dgm:t>
    </dgm:pt>
    <dgm:pt modelId="{B2C79730-77F3-4E05-8091-08AC371E799B}" type="parTrans" cxnId="{DA6370AC-E538-4A2C-B541-7A87C9A6731D}">
      <dgm:prSet/>
      <dgm:spPr/>
      <dgm:t>
        <a:bodyPr/>
        <a:lstStyle/>
        <a:p>
          <a:endParaRPr lang="en-US"/>
        </a:p>
      </dgm:t>
    </dgm:pt>
    <dgm:pt modelId="{9E19F49F-A931-4FCD-9B58-3B3F6CAADAB8}" type="sibTrans" cxnId="{DA6370AC-E538-4A2C-B541-7A87C9A6731D}">
      <dgm:prSet/>
      <dgm:spPr/>
      <dgm:t>
        <a:bodyPr/>
        <a:lstStyle/>
        <a:p>
          <a:pPr>
            <a:lnSpc>
              <a:spcPct val="100000"/>
            </a:lnSpc>
          </a:pPr>
          <a:endParaRPr lang="en-US"/>
        </a:p>
      </dgm:t>
    </dgm:pt>
    <dgm:pt modelId="{116194A2-F6D6-4162-B374-877B1B383919}">
      <dgm:prSet custT="1"/>
      <dgm:spPr/>
      <dgm:t>
        <a:bodyPr/>
        <a:lstStyle/>
        <a:p>
          <a:pPr>
            <a:lnSpc>
              <a:spcPct val="100000"/>
            </a:lnSpc>
          </a:pPr>
          <a:r>
            <a:rPr lang="en-US" sz="1400" dirty="0">
              <a:latin typeface="+mn-lt"/>
              <a:cs typeface="Times New Roman" panose="02020603050405020304" pitchFamily="18" charset="0"/>
            </a:rPr>
            <a:t>Identify key predictors of accelerated aging, including age, telomere length, C-reactive protein (CRP), vitamin D, and self-reported health.</a:t>
          </a:r>
        </a:p>
      </dgm:t>
    </dgm:pt>
    <dgm:pt modelId="{2323A9BE-BE97-4BC4-885B-E2719F15ADB6}" type="parTrans" cxnId="{1026AFCE-8DC0-42A0-9A49-DCD2CAAD71FD}">
      <dgm:prSet/>
      <dgm:spPr/>
      <dgm:t>
        <a:bodyPr/>
        <a:lstStyle/>
        <a:p>
          <a:endParaRPr lang="en-US"/>
        </a:p>
      </dgm:t>
    </dgm:pt>
    <dgm:pt modelId="{95641AA2-A291-4ADF-AAE4-8D9516A7992F}" type="sibTrans" cxnId="{1026AFCE-8DC0-42A0-9A49-DCD2CAAD71FD}">
      <dgm:prSet/>
      <dgm:spPr/>
      <dgm:t>
        <a:bodyPr/>
        <a:lstStyle/>
        <a:p>
          <a:pPr>
            <a:lnSpc>
              <a:spcPct val="100000"/>
            </a:lnSpc>
          </a:pPr>
          <a:endParaRPr lang="en-US"/>
        </a:p>
      </dgm:t>
    </dgm:pt>
    <dgm:pt modelId="{7C59D649-DD49-4214-B4D8-295A8D52819C}">
      <dgm:prSet custT="1"/>
      <dgm:spPr/>
      <dgm:t>
        <a:bodyPr/>
        <a:lstStyle/>
        <a:p>
          <a:pPr>
            <a:lnSpc>
              <a:spcPct val="100000"/>
            </a:lnSpc>
          </a:pPr>
          <a:r>
            <a:rPr lang="en-US" sz="1400" dirty="0">
              <a:latin typeface="+mn-lt"/>
              <a:cs typeface="Times New Roman" panose="02020603050405020304" pitchFamily="18" charset="0"/>
            </a:rPr>
            <a:t>Compare the accuracy of linear regression and machine learning models (e.g., Random Forest, Bagged Trees).</a:t>
          </a:r>
        </a:p>
      </dgm:t>
    </dgm:pt>
    <dgm:pt modelId="{203866E3-53C1-424B-9233-64E768AA3F76}" type="parTrans" cxnId="{A5A7C09B-3260-479B-B698-B25B6A231382}">
      <dgm:prSet/>
      <dgm:spPr/>
      <dgm:t>
        <a:bodyPr/>
        <a:lstStyle/>
        <a:p>
          <a:endParaRPr lang="en-US"/>
        </a:p>
      </dgm:t>
    </dgm:pt>
    <dgm:pt modelId="{60A9B76D-B7E9-468D-87DA-53739EA161CC}" type="sibTrans" cxnId="{A5A7C09B-3260-479B-B698-B25B6A231382}">
      <dgm:prSet/>
      <dgm:spPr/>
      <dgm:t>
        <a:bodyPr/>
        <a:lstStyle/>
        <a:p>
          <a:pPr>
            <a:lnSpc>
              <a:spcPct val="100000"/>
            </a:lnSpc>
          </a:pPr>
          <a:endParaRPr lang="en-US"/>
        </a:p>
      </dgm:t>
    </dgm:pt>
    <dgm:pt modelId="{4428BDBD-A026-46F0-BE6A-E206C13632F8}">
      <dgm:prSet custT="1"/>
      <dgm:spPr/>
      <dgm:t>
        <a:bodyPr/>
        <a:lstStyle/>
        <a:p>
          <a:pPr marL="0" lvl="0" indent="0" algn="l" defTabSz="622300">
            <a:lnSpc>
              <a:spcPct val="100000"/>
            </a:lnSpc>
            <a:spcBef>
              <a:spcPct val="0"/>
            </a:spcBef>
            <a:spcAft>
              <a:spcPct val="35000"/>
            </a:spcAft>
            <a:buNone/>
          </a:pPr>
          <a:r>
            <a:rPr lang="en-US" sz="1400" kern="1200" dirty="0">
              <a:solidFill>
                <a:prstClr val="black">
                  <a:hueOff val="0"/>
                  <a:satOff val="0"/>
                  <a:lumOff val="0"/>
                  <a:alphaOff val="0"/>
                </a:prstClr>
              </a:solidFill>
              <a:latin typeface="+mn-lt"/>
              <a:ea typeface="+mn-ea"/>
              <a:cs typeface="Times New Roman" panose="02020603050405020304" pitchFamily="18" charset="0"/>
            </a:rPr>
            <a:t>Support future health strategies by highlighting modifiable aging factors (e.g., physical activity, inflammation).</a:t>
          </a:r>
        </a:p>
      </dgm:t>
    </dgm:pt>
    <dgm:pt modelId="{ABF9807B-D2EC-46F2-B0AF-6A35C4B6D31C}" type="parTrans" cxnId="{4E1198BD-4817-4B49-B4A9-63DE12D388E6}">
      <dgm:prSet/>
      <dgm:spPr/>
      <dgm:t>
        <a:bodyPr/>
        <a:lstStyle/>
        <a:p>
          <a:endParaRPr lang="en-US"/>
        </a:p>
      </dgm:t>
    </dgm:pt>
    <dgm:pt modelId="{35B0734D-2DE9-4A74-A59B-1CC655C863E1}" type="sibTrans" cxnId="{4E1198BD-4817-4B49-B4A9-63DE12D388E6}">
      <dgm:prSet/>
      <dgm:spPr/>
      <dgm:t>
        <a:bodyPr/>
        <a:lstStyle/>
        <a:p>
          <a:endParaRPr lang="en-US"/>
        </a:p>
      </dgm:t>
    </dgm:pt>
    <dgm:pt modelId="{998D0222-ACF9-4A73-B6A2-5655DF3195CB}" type="pres">
      <dgm:prSet presAssocID="{CE202B9B-AA91-4857-9945-DD917E9E7910}" presName="root" presStyleCnt="0">
        <dgm:presLayoutVars>
          <dgm:dir/>
          <dgm:resizeHandles val="exact"/>
        </dgm:presLayoutVars>
      </dgm:prSet>
      <dgm:spPr/>
    </dgm:pt>
    <dgm:pt modelId="{B43145A5-B393-492A-A462-9D06CFDED03B}" type="pres">
      <dgm:prSet presAssocID="{CE202B9B-AA91-4857-9945-DD917E9E7910}" presName="container" presStyleCnt="0">
        <dgm:presLayoutVars>
          <dgm:dir/>
          <dgm:resizeHandles val="exact"/>
        </dgm:presLayoutVars>
      </dgm:prSet>
      <dgm:spPr/>
    </dgm:pt>
    <dgm:pt modelId="{96DA357B-35E7-4B4F-8F7D-0A035B7D3CD1}" type="pres">
      <dgm:prSet presAssocID="{AE272B59-FBB1-4265-AC4D-5E7CC9B760AB}" presName="compNode" presStyleCnt="0"/>
      <dgm:spPr/>
    </dgm:pt>
    <dgm:pt modelId="{15CF6F2E-C245-4BCF-BC54-4FED7A89D9CC}" type="pres">
      <dgm:prSet presAssocID="{AE272B59-FBB1-4265-AC4D-5E7CC9B760AB}" presName="iconBgRect" presStyleLbl="bgShp" presStyleIdx="0" presStyleCnt="4"/>
      <dgm:spPr/>
    </dgm:pt>
    <dgm:pt modelId="{9DEF4466-9CB1-4086-BB87-DDA33787D30C}" type="pres">
      <dgm:prSet presAssocID="{AE272B59-FBB1-4265-AC4D-5E7CC9B760AB}"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DNA"/>
        </a:ext>
      </dgm:extLst>
    </dgm:pt>
    <dgm:pt modelId="{D09BBD78-AE3C-4C96-9D1E-B03B7A801D3F}" type="pres">
      <dgm:prSet presAssocID="{AE272B59-FBB1-4265-AC4D-5E7CC9B760AB}" presName="spaceRect" presStyleCnt="0"/>
      <dgm:spPr/>
    </dgm:pt>
    <dgm:pt modelId="{3A2C992B-A533-444F-8917-CE4AB138EEB1}" type="pres">
      <dgm:prSet presAssocID="{AE272B59-FBB1-4265-AC4D-5E7CC9B760AB}" presName="textRect" presStyleLbl="revTx" presStyleIdx="0" presStyleCnt="4">
        <dgm:presLayoutVars>
          <dgm:chMax val="1"/>
          <dgm:chPref val="1"/>
        </dgm:presLayoutVars>
      </dgm:prSet>
      <dgm:spPr/>
    </dgm:pt>
    <dgm:pt modelId="{B0B2E3A0-B52F-4C17-A765-10A476764014}" type="pres">
      <dgm:prSet presAssocID="{9E19F49F-A931-4FCD-9B58-3B3F6CAADAB8}" presName="sibTrans" presStyleLbl="sibTrans2D1" presStyleIdx="0" presStyleCnt="0"/>
      <dgm:spPr/>
    </dgm:pt>
    <dgm:pt modelId="{030414C7-5321-49C9-86C7-A7665FB56B6C}" type="pres">
      <dgm:prSet presAssocID="{116194A2-F6D6-4162-B374-877B1B383919}" presName="compNode" presStyleCnt="0"/>
      <dgm:spPr/>
    </dgm:pt>
    <dgm:pt modelId="{FA547D70-7E9B-4258-AD02-0AD2D7337F8D}" type="pres">
      <dgm:prSet presAssocID="{116194A2-F6D6-4162-B374-877B1B383919}" presName="iconBgRect" presStyleLbl="bgShp" presStyleIdx="1" presStyleCnt="4"/>
      <dgm:spPr/>
    </dgm:pt>
    <dgm:pt modelId="{E7AD9D39-5905-420A-B6AE-563536C32F37}" type="pres">
      <dgm:prSet presAssocID="{116194A2-F6D6-4162-B374-877B1B383919}"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Kidney"/>
        </a:ext>
      </dgm:extLst>
    </dgm:pt>
    <dgm:pt modelId="{CC432B99-3568-4CAD-8062-29B17005163B}" type="pres">
      <dgm:prSet presAssocID="{116194A2-F6D6-4162-B374-877B1B383919}" presName="spaceRect" presStyleCnt="0"/>
      <dgm:spPr/>
    </dgm:pt>
    <dgm:pt modelId="{3B762505-2DD2-4ED3-A918-21152CE101DB}" type="pres">
      <dgm:prSet presAssocID="{116194A2-F6D6-4162-B374-877B1B383919}" presName="textRect" presStyleLbl="revTx" presStyleIdx="1" presStyleCnt="4">
        <dgm:presLayoutVars>
          <dgm:chMax val="1"/>
          <dgm:chPref val="1"/>
        </dgm:presLayoutVars>
      </dgm:prSet>
      <dgm:spPr/>
    </dgm:pt>
    <dgm:pt modelId="{466DA1F4-4A6E-43B0-B541-25EC2237E29E}" type="pres">
      <dgm:prSet presAssocID="{95641AA2-A291-4ADF-AAE4-8D9516A7992F}" presName="sibTrans" presStyleLbl="sibTrans2D1" presStyleIdx="0" presStyleCnt="0"/>
      <dgm:spPr/>
    </dgm:pt>
    <dgm:pt modelId="{0C02182B-5F52-451C-8BF1-49354A537509}" type="pres">
      <dgm:prSet presAssocID="{7C59D649-DD49-4214-B4D8-295A8D52819C}" presName="compNode" presStyleCnt="0"/>
      <dgm:spPr/>
    </dgm:pt>
    <dgm:pt modelId="{19B08BE9-9600-48DE-8F57-25EAB2F3BF2B}" type="pres">
      <dgm:prSet presAssocID="{7C59D649-DD49-4214-B4D8-295A8D52819C}" presName="iconBgRect" presStyleLbl="bgShp" presStyleIdx="2" presStyleCnt="4"/>
      <dgm:spPr/>
    </dgm:pt>
    <dgm:pt modelId="{F6381793-7CFD-45B0-B7D6-2C8D3130CB58}" type="pres">
      <dgm:prSet presAssocID="{7C59D649-DD49-4214-B4D8-295A8D52819C}"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Forest scene"/>
        </a:ext>
      </dgm:extLst>
    </dgm:pt>
    <dgm:pt modelId="{04156E4F-6A43-43ED-B62B-1A2B0C95630D}" type="pres">
      <dgm:prSet presAssocID="{7C59D649-DD49-4214-B4D8-295A8D52819C}" presName="spaceRect" presStyleCnt="0"/>
      <dgm:spPr/>
    </dgm:pt>
    <dgm:pt modelId="{4F49265C-05D7-4942-AD14-1DAF3A399875}" type="pres">
      <dgm:prSet presAssocID="{7C59D649-DD49-4214-B4D8-295A8D52819C}" presName="textRect" presStyleLbl="revTx" presStyleIdx="2" presStyleCnt="4">
        <dgm:presLayoutVars>
          <dgm:chMax val="1"/>
          <dgm:chPref val="1"/>
        </dgm:presLayoutVars>
      </dgm:prSet>
      <dgm:spPr/>
    </dgm:pt>
    <dgm:pt modelId="{3BEB33B3-ED28-41D0-953C-6A6BFE267056}" type="pres">
      <dgm:prSet presAssocID="{60A9B76D-B7E9-468D-87DA-53739EA161CC}" presName="sibTrans" presStyleLbl="sibTrans2D1" presStyleIdx="0" presStyleCnt="0"/>
      <dgm:spPr/>
    </dgm:pt>
    <dgm:pt modelId="{1EAE2590-85EB-4573-BE5E-EAA3F4E509D3}" type="pres">
      <dgm:prSet presAssocID="{4428BDBD-A026-46F0-BE6A-E206C13632F8}" presName="compNode" presStyleCnt="0"/>
      <dgm:spPr/>
    </dgm:pt>
    <dgm:pt modelId="{25176E7D-E3A4-4FCD-9317-80745D399212}" type="pres">
      <dgm:prSet presAssocID="{4428BDBD-A026-46F0-BE6A-E206C13632F8}" presName="iconBgRect" presStyleLbl="bgShp" presStyleIdx="3" presStyleCnt="4"/>
      <dgm:spPr/>
    </dgm:pt>
    <dgm:pt modelId="{06D62D2A-5B6F-46C9-9881-5EFC7EA368D2}" type="pres">
      <dgm:prSet presAssocID="{4428BDBD-A026-46F0-BE6A-E206C13632F8}"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Person with Cane"/>
        </a:ext>
      </dgm:extLst>
    </dgm:pt>
    <dgm:pt modelId="{077195B4-DCAE-45B6-9EFA-F3022FA1823E}" type="pres">
      <dgm:prSet presAssocID="{4428BDBD-A026-46F0-BE6A-E206C13632F8}" presName="spaceRect" presStyleCnt="0"/>
      <dgm:spPr/>
    </dgm:pt>
    <dgm:pt modelId="{43833B02-FFBE-456D-BB98-46A00F21A3D0}" type="pres">
      <dgm:prSet presAssocID="{4428BDBD-A026-46F0-BE6A-E206C13632F8}" presName="textRect" presStyleLbl="revTx" presStyleIdx="3" presStyleCnt="4">
        <dgm:presLayoutVars>
          <dgm:chMax val="1"/>
          <dgm:chPref val="1"/>
        </dgm:presLayoutVars>
      </dgm:prSet>
      <dgm:spPr/>
    </dgm:pt>
  </dgm:ptLst>
  <dgm:cxnLst>
    <dgm:cxn modelId="{19486244-DB28-425F-A5E5-5D11A1A4FE34}" type="presOf" srcId="{116194A2-F6D6-4162-B374-877B1B383919}" destId="{3B762505-2DD2-4ED3-A918-21152CE101DB}" srcOrd="0" destOrd="0" presId="urn:microsoft.com/office/officeart/2018/2/layout/IconCircleList"/>
    <dgm:cxn modelId="{AF951271-F29B-4F20-90F9-1F0CF10FFC6B}" type="presOf" srcId="{4428BDBD-A026-46F0-BE6A-E206C13632F8}" destId="{43833B02-FFBE-456D-BB98-46A00F21A3D0}" srcOrd="0" destOrd="0" presId="urn:microsoft.com/office/officeart/2018/2/layout/IconCircleList"/>
    <dgm:cxn modelId="{00C17875-9E40-4607-B361-809C2C69E7B1}" type="presOf" srcId="{9E19F49F-A931-4FCD-9B58-3B3F6CAADAB8}" destId="{B0B2E3A0-B52F-4C17-A765-10A476764014}" srcOrd="0" destOrd="0" presId="urn:microsoft.com/office/officeart/2018/2/layout/IconCircleList"/>
    <dgm:cxn modelId="{07B17980-8F3B-45E0-B88A-A7835DDCCC4F}" type="presOf" srcId="{95641AA2-A291-4ADF-AAE4-8D9516A7992F}" destId="{466DA1F4-4A6E-43B0-B541-25EC2237E29E}" srcOrd="0" destOrd="0" presId="urn:microsoft.com/office/officeart/2018/2/layout/IconCircleList"/>
    <dgm:cxn modelId="{A5A7C09B-3260-479B-B698-B25B6A231382}" srcId="{CE202B9B-AA91-4857-9945-DD917E9E7910}" destId="{7C59D649-DD49-4214-B4D8-295A8D52819C}" srcOrd="2" destOrd="0" parTransId="{203866E3-53C1-424B-9233-64E768AA3F76}" sibTransId="{60A9B76D-B7E9-468D-87DA-53739EA161CC}"/>
    <dgm:cxn modelId="{F2C6369D-FA1A-4218-99B4-CC90A8F20F68}" type="presOf" srcId="{7C59D649-DD49-4214-B4D8-295A8D52819C}" destId="{4F49265C-05D7-4942-AD14-1DAF3A399875}" srcOrd="0" destOrd="0" presId="urn:microsoft.com/office/officeart/2018/2/layout/IconCircleList"/>
    <dgm:cxn modelId="{DA6370AC-E538-4A2C-B541-7A87C9A6731D}" srcId="{CE202B9B-AA91-4857-9945-DD917E9E7910}" destId="{AE272B59-FBB1-4265-AC4D-5E7CC9B760AB}" srcOrd="0" destOrd="0" parTransId="{B2C79730-77F3-4E05-8091-08AC371E799B}" sibTransId="{9E19F49F-A931-4FCD-9B58-3B3F6CAADAB8}"/>
    <dgm:cxn modelId="{4E1198BD-4817-4B49-B4A9-63DE12D388E6}" srcId="{CE202B9B-AA91-4857-9945-DD917E9E7910}" destId="{4428BDBD-A026-46F0-BE6A-E206C13632F8}" srcOrd="3" destOrd="0" parTransId="{ABF9807B-D2EC-46F2-B0AF-6A35C4B6D31C}" sibTransId="{35B0734D-2DE9-4A74-A59B-1CC655C863E1}"/>
    <dgm:cxn modelId="{A52746C1-181F-43D6-A8C4-D0383A53DBD2}" type="presOf" srcId="{60A9B76D-B7E9-468D-87DA-53739EA161CC}" destId="{3BEB33B3-ED28-41D0-953C-6A6BFE267056}" srcOrd="0" destOrd="0" presId="urn:microsoft.com/office/officeart/2018/2/layout/IconCircleList"/>
    <dgm:cxn modelId="{1026AFCE-8DC0-42A0-9A49-DCD2CAAD71FD}" srcId="{CE202B9B-AA91-4857-9945-DD917E9E7910}" destId="{116194A2-F6D6-4162-B374-877B1B383919}" srcOrd="1" destOrd="0" parTransId="{2323A9BE-BE97-4BC4-885B-E2719F15ADB6}" sibTransId="{95641AA2-A291-4ADF-AAE4-8D9516A7992F}"/>
    <dgm:cxn modelId="{736DF5E5-8C2F-4335-A906-627989F691F6}" type="presOf" srcId="{CE202B9B-AA91-4857-9945-DD917E9E7910}" destId="{998D0222-ACF9-4A73-B6A2-5655DF3195CB}" srcOrd="0" destOrd="0" presId="urn:microsoft.com/office/officeart/2018/2/layout/IconCircleList"/>
    <dgm:cxn modelId="{CFA5A9E7-835B-45B3-8C64-F9706045CC83}" type="presOf" srcId="{AE272B59-FBB1-4265-AC4D-5E7CC9B760AB}" destId="{3A2C992B-A533-444F-8917-CE4AB138EEB1}" srcOrd="0" destOrd="0" presId="urn:microsoft.com/office/officeart/2018/2/layout/IconCircleList"/>
    <dgm:cxn modelId="{157E0C46-94DD-422A-89F1-A127D925914B}" type="presParOf" srcId="{998D0222-ACF9-4A73-B6A2-5655DF3195CB}" destId="{B43145A5-B393-492A-A462-9D06CFDED03B}" srcOrd="0" destOrd="0" presId="urn:microsoft.com/office/officeart/2018/2/layout/IconCircleList"/>
    <dgm:cxn modelId="{648CA58D-C6AD-4A48-8119-40E2347D086D}" type="presParOf" srcId="{B43145A5-B393-492A-A462-9D06CFDED03B}" destId="{96DA357B-35E7-4B4F-8F7D-0A035B7D3CD1}" srcOrd="0" destOrd="0" presId="urn:microsoft.com/office/officeart/2018/2/layout/IconCircleList"/>
    <dgm:cxn modelId="{800D2BAD-674B-47B4-BFE2-3DC371B4FE94}" type="presParOf" srcId="{96DA357B-35E7-4B4F-8F7D-0A035B7D3CD1}" destId="{15CF6F2E-C245-4BCF-BC54-4FED7A89D9CC}" srcOrd="0" destOrd="0" presId="urn:microsoft.com/office/officeart/2018/2/layout/IconCircleList"/>
    <dgm:cxn modelId="{EF08BECE-2710-420B-8CDB-405A18666590}" type="presParOf" srcId="{96DA357B-35E7-4B4F-8F7D-0A035B7D3CD1}" destId="{9DEF4466-9CB1-4086-BB87-DDA33787D30C}" srcOrd="1" destOrd="0" presId="urn:microsoft.com/office/officeart/2018/2/layout/IconCircleList"/>
    <dgm:cxn modelId="{5AB43AA0-69B7-42CB-B522-32B8EC55F3B9}" type="presParOf" srcId="{96DA357B-35E7-4B4F-8F7D-0A035B7D3CD1}" destId="{D09BBD78-AE3C-4C96-9D1E-B03B7A801D3F}" srcOrd="2" destOrd="0" presId="urn:microsoft.com/office/officeart/2018/2/layout/IconCircleList"/>
    <dgm:cxn modelId="{03069C23-7044-47E7-8180-4097305ED550}" type="presParOf" srcId="{96DA357B-35E7-4B4F-8F7D-0A035B7D3CD1}" destId="{3A2C992B-A533-444F-8917-CE4AB138EEB1}" srcOrd="3" destOrd="0" presId="urn:microsoft.com/office/officeart/2018/2/layout/IconCircleList"/>
    <dgm:cxn modelId="{EE186E5F-764C-42DF-BD73-F25A0D8EFF9D}" type="presParOf" srcId="{B43145A5-B393-492A-A462-9D06CFDED03B}" destId="{B0B2E3A0-B52F-4C17-A765-10A476764014}" srcOrd="1" destOrd="0" presId="urn:microsoft.com/office/officeart/2018/2/layout/IconCircleList"/>
    <dgm:cxn modelId="{E3A46FA6-623A-4A28-9D5E-49A8806E4E66}" type="presParOf" srcId="{B43145A5-B393-492A-A462-9D06CFDED03B}" destId="{030414C7-5321-49C9-86C7-A7665FB56B6C}" srcOrd="2" destOrd="0" presId="urn:microsoft.com/office/officeart/2018/2/layout/IconCircleList"/>
    <dgm:cxn modelId="{41F719FB-5377-4109-814F-4D55B3A9508A}" type="presParOf" srcId="{030414C7-5321-49C9-86C7-A7665FB56B6C}" destId="{FA547D70-7E9B-4258-AD02-0AD2D7337F8D}" srcOrd="0" destOrd="0" presId="urn:microsoft.com/office/officeart/2018/2/layout/IconCircleList"/>
    <dgm:cxn modelId="{9113BCFC-5650-4BC4-8A2F-C99AACD98589}" type="presParOf" srcId="{030414C7-5321-49C9-86C7-A7665FB56B6C}" destId="{E7AD9D39-5905-420A-B6AE-563536C32F37}" srcOrd="1" destOrd="0" presId="urn:microsoft.com/office/officeart/2018/2/layout/IconCircleList"/>
    <dgm:cxn modelId="{3C4D378D-A94C-456F-9638-2EA860DF6811}" type="presParOf" srcId="{030414C7-5321-49C9-86C7-A7665FB56B6C}" destId="{CC432B99-3568-4CAD-8062-29B17005163B}" srcOrd="2" destOrd="0" presId="urn:microsoft.com/office/officeart/2018/2/layout/IconCircleList"/>
    <dgm:cxn modelId="{65291275-7DB1-4DE5-8070-1D27D070E8BF}" type="presParOf" srcId="{030414C7-5321-49C9-86C7-A7665FB56B6C}" destId="{3B762505-2DD2-4ED3-A918-21152CE101DB}" srcOrd="3" destOrd="0" presId="urn:microsoft.com/office/officeart/2018/2/layout/IconCircleList"/>
    <dgm:cxn modelId="{7A58CB30-5E2D-428A-8571-963AA23CABCA}" type="presParOf" srcId="{B43145A5-B393-492A-A462-9D06CFDED03B}" destId="{466DA1F4-4A6E-43B0-B541-25EC2237E29E}" srcOrd="3" destOrd="0" presId="urn:microsoft.com/office/officeart/2018/2/layout/IconCircleList"/>
    <dgm:cxn modelId="{69F6847B-8FB0-48A0-A19F-D321F96F56ED}" type="presParOf" srcId="{B43145A5-B393-492A-A462-9D06CFDED03B}" destId="{0C02182B-5F52-451C-8BF1-49354A537509}" srcOrd="4" destOrd="0" presId="urn:microsoft.com/office/officeart/2018/2/layout/IconCircleList"/>
    <dgm:cxn modelId="{644FE2AF-F7E1-445D-90FC-72CB25A4BCB8}" type="presParOf" srcId="{0C02182B-5F52-451C-8BF1-49354A537509}" destId="{19B08BE9-9600-48DE-8F57-25EAB2F3BF2B}" srcOrd="0" destOrd="0" presId="urn:microsoft.com/office/officeart/2018/2/layout/IconCircleList"/>
    <dgm:cxn modelId="{86F86040-E936-4090-95C0-DC8995485339}" type="presParOf" srcId="{0C02182B-5F52-451C-8BF1-49354A537509}" destId="{F6381793-7CFD-45B0-B7D6-2C8D3130CB58}" srcOrd="1" destOrd="0" presId="urn:microsoft.com/office/officeart/2018/2/layout/IconCircleList"/>
    <dgm:cxn modelId="{9171ECE5-1585-421A-AEF1-F609895284B4}" type="presParOf" srcId="{0C02182B-5F52-451C-8BF1-49354A537509}" destId="{04156E4F-6A43-43ED-B62B-1A2B0C95630D}" srcOrd="2" destOrd="0" presId="urn:microsoft.com/office/officeart/2018/2/layout/IconCircleList"/>
    <dgm:cxn modelId="{6FDFAC37-9835-4A72-8533-4AA6714D3EBB}" type="presParOf" srcId="{0C02182B-5F52-451C-8BF1-49354A537509}" destId="{4F49265C-05D7-4942-AD14-1DAF3A399875}" srcOrd="3" destOrd="0" presId="urn:microsoft.com/office/officeart/2018/2/layout/IconCircleList"/>
    <dgm:cxn modelId="{E998211D-EB12-49AA-8F43-FBA9A65104B1}" type="presParOf" srcId="{B43145A5-B393-492A-A462-9D06CFDED03B}" destId="{3BEB33B3-ED28-41D0-953C-6A6BFE267056}" srcOrd="5" destOrd="0" presId="urn:microsoft.com/office/officeart/2018/2/layout/IconCircleList"/>
    <dgm:cxn modelId="{0BF14231-ADFE-4F47-948C-45FED75551FC}" type="presParOf" srcId="{B43145A5-B393-492A-A462-9D06CFDED03B}" destId="{1EAE2590-85EB-4573-BE5E-EAA3F4E509D3}" srcOrd="6" destOrd="0" presId="urn:microsoft.com/office/officeart/2018/2/layout/IconCircleList"/>
    <dgm:cxn modelId="{CC540685-1F36-4262-A453-B73D9E398EC8}" type="presParOf" srcId="{1EAE2590-85EB-4573-BE5E-EAA3F4E509D3}" destId="{25176E7D-E3A4-4FCD-9317-80745D399212}" srcOrd="0" destOrd="0" presId="urn:microsoft.com/office/officeart/2018/2/layout/IconCircleList"/>
    <dgm:cxn modelId="{C529A58A-EFCE-4A80-AE8A-0642E792B9CE}" type="presParOf" srcId="{1EAE2590-85EB-4573-BE5E-EAA3F4E509D3}" destId="{06D62D2A-5B6F-46C9-9881-5EFC7EA368D2}" srcOrd="1" destOrd="0" presId="urn:microsoft.com/office/officeart/2018/2/layout/IconCircleList"/>
    <dgm:cxn modelId="{D55CD75D-222A-4082-82BB-9F3BFB10B183}" type="presParOf" srcId="{1EAE2590-85EB-4573-BE5E-EAA3F4E509D3}" destId="{077195B4-DCAE-45B6-9EFA-F3022FA1823E}" srcOrd="2" destOrd="0" presId="urn:microsoft.com/office/officeart/2018/2/layout/IconCircleList"/>
    <dgm:cxn modelId="{BBC87F7F-C387-4E08-8ACB-10E452E3F54E}" type="presParOf" srcId="{1EAE2590-85EB-4573-BE5E-EAA3F4E509D3}" destId="{43833B02-FFBE-456D-BB98-46A00F21A3D0}" srcOrd="3" destOrd="0" presId="urn:microsoft.com/office/officeart/2018/2/layout/IconCircleLis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E5F512A-3F8E-45CA-A4FC-7690DFF02EEE}"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B614A194-23C2-457D-BDA7-1240682265C0}">
      <dgm:prSet/>
      <dgm:spPr/>
      <dgm:t>
        <a:bodyPr/>
        <a:lstStyle/>
        <a:p>
          <a:pPr>
            <a:lnSpc>
              <a:spcPct val="100000"/>
            </a:lnSpc>
          </a:pPr>
          <a:r>
            <a:rPr lang="en-US" dirty="0"/>
            <a:t>NHANES data is de-identified but still requires ethical handling.</a:t>
          </a:r>
        </a:p>
      </dgm:t>
    </dgm:pt>
    <dgm:pt modelId="{4A8945E0-0BF0-4D4D-985A-59ABBC90D6BC}" type="parTrans" cxnId="{985EDBFF-FA78-4ED6-910C-F759084232B2}">
      <dgm:prSet/>
      <dgm:spPr/>
      <dgm:t>
        <a:bodyPr/>
        <a:lstStyle/>
        <a:p>
          <a:endParaRPr lang="en-US"/>
        </a:p>
      </dgm:t>
    </dgm:pt>
    <dgm:pt modelId="{CCDCD877-765C-426F-8C6C-78F95A072ED3}" type="sibTrans" cxnId="{985EDBFF-FA78-4ED6-910C-F759084232B2}">
      <dgm:prSet/>
      <dgm:spPr/>
      <dgm:t>
        <a:bodyPr/>
        <a:lstStyle/>
        <a:p>
          <a:endParaRPr lang="en-US"/>
        </a:p>
      </dgm:t>
    </dgm:pt>
    <dgm:pt modelId="{798B48C9-C979-4A5B-A23E-F9E5C12FF36A}">
      <dgm:prSet/>
      <dgm:spPr/>
      <dgm:t>
        <a:bodyPr/>
        <a:lstStyle/>
        <a:p>
          <a:pPr>
            <a:lnSpc>
              <a:spcPct val="100000"/>
            </a:lnSpc>
          </a:pPr>
          <a:r>
            <a:rPr lang="en-US" b="0" i="0" u="none" dirty="0"/>
            <a:t>Clear consent and transparency about data use are essential parts of ethical research.</a:t>
          </a:r>
          <a:endParaRPr lang="en-US" dirty="0"/>
        </a:p>
      </dgm:t>
    </dgm:pt>
    <dgm:pt modelId="{D4AF82F2-3677-4845-87EA-49E6D5EE066C}" type="parTrans" cxnId="{01BE9444-92D4-4965-8939-1D2AEB463861}">
      <dgm:prSet/>
      <dgm:spPr/>
      <dgm:t>
        <a:bodyPr/>
        <a:lstStyle/>
        <a:p>
          <a:endParaRPr lang="en-US"/>
        </a:p>
      </dgm:t>
    </dgm:pt>
    <dgm:pt modelId="{CC6574B4-0ED4-4A87-9709-0E898FD46E46}" type="sibTrans" cxnId="{01BE9444-92D4-4965-8939-1D2AEB463861}">
      <dgm:prSet/>
      <dgm:spPr/>
      <dgm:t>
        <a:bodyPr/>
        <a:lstStyle/>
        <a:p>
          <a:endParaRPr lang="en-US"/>
        </a:p>
      </dgm:t>
    </dgm:pt>
    <dgm:pt modelId="{F79D7E30-37D5-4C11-AA89-CF981134EF68}">
      <dgm:prSet/>
      <dgm:spPr/>
      <dgm:t>
        <a:bodyPr/>
        <a:lstStyle/>
        <a:p>
          <a:pPr>
            <a:lnSpc>
              <a:spcPct val="100000"/>
            </a:lnSpc>
          </a:pPr>
          <a:r>
            <a:rPr lang="en-US" dirty="0"/>
            <a:t>Predictive models must be used responsibly to avoid harm or discrimination.</a:t>
          </a:r>
        </a:p>
      </dgm:t>
    </dgm:pt>
    <dgm:pt modelId="{9696BDD5-1A62-4218-A36D-F6FB5AD26D2D}" type="parTrans" cxnId="{7707BEB5-3507-4894-8BD5-64CF9E10C26A}">
      <dgm:prSet/>
      <dgm:spPr/>
      <dgm:t>
        <a:bodyPr/>
        <a:lstStyle/>
        <a:p>
          <a:endParaRPr lang="en-US"/>
        </a:p>
      </dgm:t>
    </dgm:pt>
    <dgm:pt modelId="{A5E57F01-D801-4947-85BD-CAD24485ACAC}" type="sibTrans" cxnId="{7707BEB5-3507-4894-8BD5-64CF9E10C26A}">
      <dgm:prSet/>
      <dgm:spPr/>
      <dgm:t>
        <a:bodyPr/>
        <a:lstStyle/>
        <a:p>
          <a:endParaRPr lang="en-US"/>
        </a:p>
      </dgm:t>
    </dgm:pt>
    <dgm:pt modelId="{634A4951-0D52-45EF-9463-2E46EEBB0E18}">
      <dgm:prSet/>
      <dgm:spPr/>
      <dgm:t>
        <a:bodyPr/>
        <a:lstStyle/>
        <a:p>
          <a:pPr>
            <a:lnSpc>
              <a:spcPct val="100000"/>
            </a:lnSpc>
          </a:pPr>
          <a:r>
            <a:rPr lang="en-US" dirty="0"/>
            <a:t>Avoid overstating accuracy of biological age estimates in sensitive contexts.</a:t>
          </a:r>
        </a:p>
      </dgm:t>
    </dgm:pt>
    <dgm:pt modelId="{1DD0AEBE-E85C-417E-BF15-2A4EE57F29B5}" type="parTrans" cxnId="{AE37B3D2-B93B-4599-B77D-EF7D45ABA279}">
      <dgm:prSet/>
      <dgm:spPr/>
      <dgm:t>
        <a:bodyPr/>
        <a:lstStyle/>
        <a:p>
          <a:endParaRPr lang="en-US"/>
        </a:p>
      </dgm:t>
    </dgm:pt>
    <dgm:pt modelId="{0E680A0F-9EF5-402F-86E4-FE40580E7FA9}" type="sibTrans" cxnId="{AE37B3D2-B93B-4599-B77D-EF7D45ABA279}">
      <dgm:prSet/>
      <dgm:spPr/>
      <dgm:t>
        <a:bodyPr/>
        <a:lstStyle/>
        <a:p>
          <a:endParaRPr lang="en-US"/>
        </a:p>
      </dgm:t>
    </dgm:pt>
    <dgm:pt modelId="{D52CE748-7414-4C5E-A546-D57EC1605765}" type="pres">
      <dgm:prSet presAssocID="{DE5F512A-3F8E-45CA-A4FC-7690DFF02EEE}" presName="root" presStyleCnt="0">
        <dgm:presLayoutVars>
          <dgm:dir/>
          <dgm:resizeHandles val="exact"/>
        </dgm:presLayoutVars>
      </dgm:prSet>
      <dgm:spPr/>
    </dgm:pt>
    <dgm:pt modelId="{4250AF1F-DAB9-4A31-9FAD-FD4E24E20E76}" type="pres">
      <dgm:prSet presAssocID="{B614A194-23C2-457D-BDA7-1240682265C0}" presName="compNode" presStyleCnt="0"/>
      <dgm:spPr/>
    </dgm:pt>
    <dgm:pt modelId="{4B672BB1-47BE-42D7-8241-354A8B7F961C}" type="pres">
      <dgm:prSet presAssocID="{B614A194-23C2-457D-BDA7-1240682265C0}" presName="bgRect" presStyleLbl="bgShp" presStyleIdx="0" presStyleCnt="4"/>
      <dgm:spPr/>
    </dgm:pt>
    <dgm:pt modelId="{CC15F8AB-CE18-45CE-A25B-FE4B77B6D0FD}" type="pres">
      <dgm:prSet presAssocID="{B614A194-23C2-457D-BDA7-1240682265C0}"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Laptop Secure"/>
        </a:ext>
      </dgm:extLst>
    </dgm:pt>
    <dgm:pt modelId="{7FD4DDFB-FEC5-4B1C-84AD-C2F8057E37C6}" type="pres">
      <dgm:prSet presAssocID="{B614A194-23C2-457D-BDA7-1240682265C0}" presName="spaceRect" presStyleCnt="0"/>
      <dgm:spPr/>
    </dgm:pt>
    <dgm:pt modelId="{2365D77D-C165-4946-9B50-005B20D9B0BE}" type="pres">
      <dgm:prSet presAssocID="{B614A194-23C2-457D-BDA7-1240682265C0}" presName="parTx" presStyleLbl="revTx" presStyleIdx="0" presStyleCnt="4">
        <dgm:presLayoutVars>
          <dgm:chMax val="0"/>
          <dgm:chPref val="0"/>
        </dgm:presLayoutVars>
      </dgm:prSet>
      <dgm:spPr/>
    </dgm:pt>
    <dgm:pt modelId="{F4D25985-2687-40EF-B6AF-2EB9CA30BBD4}" type="pres">
      <dgm:prSet presAssocID="{CCDCD877-765C-426F-8C6C-78F95A072ED3}" presName="sibTrans" presStyleCnt="0"/>
      <dgm:spPr/>
    </dgm:pt>
    <dgm:pt modelId="{18483A19-CB9E-4CDD-8351-6266EA79FCCD}" type="pres">
      <dgm:prSet presAssocID="{798B48C9-C979-4A5B-A23E-F9E5C12FF36A}" presName="compNode" presStyleCnt="0"/>
      <dgm:spPr/>
    </dgm:pt>
    <dgm:pt modelId="{5207605C-A09A-43D8-B623-DAFB937F15B0}" type="pres">
      <dgm:prSet presAssocID="{798B48C9-C979-4A5B-A23E-F9E5C12FF36A}" presName="bgRect" presStyleLbl="bgShp" presStyleIdx="1" presStyleCnt="4"/>
      <dgm:spPr/>
    </dgm:pt>
    <dgm:pt modelId="{7E6E3B2C-DAA2-4E41-8A52-1CE58CDECFE9}" type="pres">
      <dgm:prSet presAssocID="{798B48C9-C979-4A5B-A23E-F9E5C12FF36A}"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Lightbulb"/>
        </a:ext>
      </dgm:extLst>
    </dgm:pt>
    <dgm:pt modelId="{705A3B34-3B96-41C1-93C2-96B996BC6B4F}" type="pres">
      <dgm:prSet presAssocID="{798B48C9-C979-4A5B-A23E-F9E5C12FF36A}" presName="spaceRect" presStyleCnt="0"/>
      <dgm:spPr/>
    </dgm:pt>
    <dgm:pt modelId="{D35FF926-4EA0-4740-B26E-F84F0F8B431A}" type="pres">
      <dgm:prSet presAssocID="{798B48C9-C979-4A5B-A23E-F9E5C12FF36A}" presName="parTx" presStyleLbl="revTx" presStyleIdx="1" presStyleCnt="4">
        <dgm:presLayoutVars>
          <dgm:chMax val="0"/>
          <dgm:chPref val="0"/>
        </dgm:presLayoutVars>
      </dgm:prSet>
      <dgm:spPr/>
    </dgm:pt>
    <dgm:pt modelId="{B90E1921-2B1F-4AD2-86F5-9BCB360A5339}" type="pres">
      <dgm:prSet presAssocID="{CC6574B4-0ED4-4A87-9709-0E898FD46E46}" presName="sibTrans" presStyleCnt="0"/>
      <dgm:spPr/>
    </dgm:pt>
    <dgm:pt modelId="{12F58BB0-4781-4E9A-9745-D20DF2164256}" type="pres">
      <dgm:prSet presAssocID="{F79D7E30-37D5-4C11-AA89-CF981134EF68}" presName="compNode" presStyleCnt="0"/>
      <dgm:spPr/>
    </dgm:pt>
    <dgm:pt modelId="{CB5F1210-5886-471B-B85C-7095501B3953}" type="pres">
      <dgm:prSet presAssocID="{F79D7E30-37D5-4C11-AA89-CF981134EF68}" presName="bgRect" presStyleLbl="bgShp" presStyleIdx="2" presStyleCnt="4"/>
      <dgm:spPr/>
    </dgm:pt>
    <dgm:pt modelId="{AB989CA6-262B-4578-8C9B-2F6F9DD91A41}" type="pres">
      <dgm:prSet presAssocID="{F79D7E30-37D5-4C11-AA89-CF981134EF68}"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Error"/>
        </a:ext>
      </dgm:extLst>
    </dgm:pt>
    <dgm:pt modelId="{428BBA35-E69B-452B-87AC-5D39C1E21201}" type="pres">
      <dgm:prSet presAssocID="{F79D7E30-37D5-4C11-AA89-CF981134EF68}" presName="spaceRect" presStyleCnt="0"/>
      <dgm:spPr/>
    </dgm:pt>
    <dgm:pt modelId="{A5509E84-18A0-4391-AAF7-081D47150C06}" type="pres">
      <dgm:prSet presAssocID="{F79D7E30-37D5-4C11-AA89-CF981134EF68}" presName="parTx" presStyleLbl="revTx" presStyleIdx="2" presStyleCnt="4">
        <dgm:presLayoutVars>
          <dgm:chMax val="0"/>
          <dgm:chPref val="0"/>
        </dgm:presLayoutVars>
      </dgm:prSet>
      <dgm:spPr/>
    </dgm:pt>
    <dgm:pt modelId="{E929DE35-AC47-48AF-AB7D-F843DD7F3373}" type="pres">
      <dgm:prSet presAssocID="{A5E57F01-D801-4947-85BD-CAD24485ACAC}" presName="sibTrans" presStyleCnt="0"/>
      <dgm:spPr/>
    </dgm:pt>
    <dgm:pt modelId="{A574CF1D-071B-4317-9ED4-4E5EBA2B7B54}" type="pres">
      <dgm:prSet presAssocID="{634A4951-0D52-45EF-9463-2E46EEBB0E18}" presName="compNode" presStyleCnt="0"/>
      <dgm:spPr/>
    </dgm:pt>
    <dgm:pt modelId="{94A71A81-556A-47BE-9A90-C64A15072532}" type="pres">
      <dgm:prSet presAssocID="{634A4951-0D52-45EF-9463-2E46EEBB0E18}" presName="bgRect" presStyleLbl="bgShp" presStyleIdx="3" presStyleCnt="4"/>
      <dgm:spPr/>
    </dgm:pt>
    <dgm:pt modelId="{6FEEF1F0-9495-4C6C-BC91-487F9775F7C5}" type="pres">
      <dgm:prSet presAssocID="{634A4951-0D52-45EF-9463-2E46EEBB0E18}"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Fingerprint"/>
        </a:ext>
      </dgm:extLst>
    </dgm:pt>
    <dgm:pt modelId="{11C1B5FE-2C34-48E0-B663-FECCF526C28E}" type="pres">
      <dgm:prSet presAssocID="{634A4951-0D52-45EF-9463-2E46EEBB0E18}" presName="spaceRect" presStyleCnt="0"/>
      <dgm:spPr/>
    </dgm:pt>
    <dgm:pt modelId="{A7BD5D69-ACE7-4082-9C33-D8FD86BF06CE}" type="pres">
      <dgm:prSet presAssocID="{634A4951-0D52-45EF-9463-2E46EEBB0E18}" presName="parTx" presStyleLbl="revTx" presStyleIdx="3" presStyleCnt="4">
        <dgm:presLayoutVars>
          <dgm:chMax val="0"/>
          <dgm:chPref val="0"/>
        </dgm:presLayoutVars>
      </dgm:prSet>
      <dgm:spPr/>
    </dgm:pt>
  </dgm:ptLst>
  <dgm:cxnLst>
    <dgm:cxn modelId="{2E42EF22-7331-423F-A1A9-01EBCF9AA2CD}" type="presOf" srcId="{DE5F512A-3F8E-45CA-A4FC-7690DFF02EEE}" destId="{D52CE748-7414-4C5E-A546-D57EC1605765}" srcOrd="0" destOrd="0" presId="urn:microsoft.com/office/officeart/2018/2/layout/IconVerticalSolidList"/>
    <dgm:cxn modelId="{01BE9444-92D4-4965-8939-1D2AEB463861}" srcId="{DE5F512A-3F8E-45CA-A4FC-7690DFF02EEE}" destId="{798B48C9-C979-4A5B-A23E-F9E5C12FF36A}" srcOrd="1" destOrd="0" parTransId="{D4AF82F2-3677-4845-87EA-49E6D5EE066C}" sibTransId="{CC6574B4-0ED4-4A87-9709-0E898FD46E46}"/>
    <dgm:cxn modelId="{34A5527B-0921-4615-8584-592CE383FE15}" type="presOf" srcId="{798B48C9-C979-4A5B-A23E-F9E5C12FF36A}" destId="{D35FF926-4EA0-4740-B26E-F84F0F8B431A}" srcOrd="0" destOrd="0" presId="urn:microsoft.com/office/officeart/2018/2/layout/IconVerticalSolidList"/>
    <dgm:cxn modelId="{7707BEB5-3507-4894-8BD5-64CF9E10C26A}" srcId="{DE5F512A-3F8E-45CA-A4FC-7690DFF02EEE}" destId="{F79D7E30-37D5-4C11-AA89-CF981134EF68}" srcOrd="2" destOrd="0" parTransId="{9696BDD5-1A62-4218-A36D-F6FB5AD26D2D}" sibTransId="{A5E57F01-D801-4947-85BD-CAD24485ACAC}"/>
    <dgm:cxn modelId="{386C62C9-1072-4117-B8C7-42451577F37C}" type="presOf" srcId="{634A4951-0D52-45EF-9463-2E46EEBB0E18}" destId="{A7BD5D69-ACE7-4082-9C33-D8FD86BF06CE}" srcOrd="0" destOrd="0" presId="urn:microsoft.com/office/officeart/2018/2/layout/IconVerticalSolidList"/>
    <dgm:cxn modelId="{AE37B3D2-B93B-4599-B77D-EF7D45ABA279}" srcId="{DE5F512A-3F8E-45CA-A4FC-7690DFF02EEE}" destId="{634A4951-0D52-45EF-9463-2E46EEBB0E18}" srcOrd="3" destOrd="0" parTransId="{1DD0AEBE-E85C-417E-BF15-2A4EE57F29B5}" sibTransId="{0E680A0F-9EF5-402F-86E4-FE40580E7FA9}"/>
    <dgm:cxn modelId="{7919D9D9-F5D2-4EA3-917A-04B1AC7138D4}" type="presOf" srcId="{B614A194-23C2-457D-BDA7-1240682265C0}" destId="{2365D77D-C165-4946-9B50-005B20D9B0BE}" srcOrd="0" destOrd="0" presId="urn:microsoft.com/office/officeart/2018/2/layout/IconVerticalSolidList"/>
    <dgm:cxn modelId="{0C2E96DB-1E7C-4086-8F45-971B28C3C225}" type="presOf" srcId="{F79D7E30-37D5-4C11-AA89-CF981134EF68}" destId="{A5509E84-18A0-4391-AAF7-081D47150C06}" srcOrd="0" destOrd="0" presId="urn:microsoft.com/office/officeart/2018/2/layout/IconVerticalSolidList"/>
    <dgm:cxn modelId="{985EDBFF-FA78-4ED6-910C-F759084232B2}" srcId="{DE5F512A-3F8E-45CA-A4FC-7690DFF02EEE}" destId="{B614A194-23C2-457D-BDA7-1240682265C0}" srcOrd="0" destOrd="0" parTransId="{4A8945E0-0BF0-4D4D-985A-59ABBC90D6BC}" sibTransId="{CCDCD877-765C-426F-8C6C-78F95A072ED3}"/>
    <dgm:cxn modelId="{DA536CDF-B56A-4DC2-BE34-68BD7704CAFB}" type="presParOf" srcId="{D52CE748-7414-4C5E-A546-D57EC1605765}" destId="{4250AF1F-DAB9-4A31-9FAD-FD4E24E20E76}" srcOrd="0" destOrd="0" presId="urn:microsoft.com/office/officeart/2018/2/layout/IconVerticalSolidList"/>
    <dgm:cxn modelId="{E5A84E9C-A019-43BF-A350-8A8528297551}" type="presParOf" srcId="{4250AF1F-DAB9-4A31-9FAD-FD4E24E20E76}" destId="{4B672BB1-47BE-42D7-8241-354A8B7F961C}" srcOrd="0" destOrd="0" presId="urn:microsoft.com/office/officeart/2018/2/layout/IconVerticalSolidList"/>
    <dgm:cxn modelId="{7B1109A9-89A7-4260-8403-86994943113A}" type="presParOf" srcId="{4250AF1F-DAB9-4A31-9FAD-FD4E24E20E76}" destId="{CC15F8AB-CE18-45CE-A25B-FE4B77B6D0FD}" srcOrd="1" destOrd="0" presId="urn:microsoft.com/office/officeart/2018/2/layout/IconVerticalSolidList"/>
    <dgm:cxn modelId="{17C9C71A-CD61-438C-8125-F0590AACA81C}" type="presParOf" srcId="{4250AF1F-DAB9-4A31-9FAD-FD4E24E20E76}" destId="{7FD4DDFB-FEC5-4B1C-84AD-C2F8057E37C6}" srcOrd="2" destOrd="0" presId="urn:microsoft.com/office/officeart/2018/2/layout/IconVerticalSolidList"/>
    <dgm:cxn modelId="{8A3AF056-E9D5-42F8-A366-BB31FCF3908D}" type="presParOf" srcId="{4250AF1F-DAB9-4A31-9FAD-FD4E24E20E76}" destId="{2365D77D-C165-4946-9B50-005B20D9B0BE}" srcOrd="3" destOrd="0" presId="urn:microsoft.com/office/officeart/2018/2/layout/IconVerticalSolidList"/>
    <dgm:cxn modelId="{A8817D8F-F902-4024-A53F-AB69318C9376}" type="presParOf" srcId="{D52CE748-7414-4C5E-A546-D57EC1605765}" destId="{F4D25985-2687-40EF-B6AF-2EB9CA30BBD4}" srcOrd="1" destOrd="0" presId="urn:microsoft.com/office/officeart/2018/2/layout/IconVerticalSolidList"/>
    <dgm:cxn modelId="{3D636C28-4A34-4C56-8D58-138240DC3CBF}" type="presParOf" srcId="{D52CE748-7414-4C5E-A546-D57EC1605765}" destId="{18483A19-CB9E-4CDD-8351-6266EA79FCCD}" srcOrd="2" destOrd="0" presId="urn:microsoft.com/office/officeart/2018/2/layout/IconVerticalSolidList"/>
    <dgm:cxn modelId="{DED8F9E9-8A43-4DFB-A62F-4275DCCE93B0}" type="presParOf" srcId="{18483A19-CB9E-4CDD-8351-6266EA79FCCD}" destId="{5207605C-A09A-43D8-B623-DAFB937F15B0}" srcOrd="0" destOrd="0" presId="urn:microsoft.com/office/officeart/2018/2/layout/IconVerticalSolidList"/>
    <dgm:cxn modelId="{64912AD1-3787-40D9-94D9-C2D816B7B5C1}" type="presParOf" srcId="{18483A19-CB9E-4CDD-8351-6266EA79FCCD}" destId="{7E6E3B2C-DAA2-4E41-8A52-1CE58CDECFE9}" srcOrd="1" destOrd="0" presId="urn:microsoft.com/office/officeart/2018/2/layout/IconVerticalSolidList"/>
    <dgm:cxn modelId="{278D0204-36F3-434C-A834-0C1CD523FDB2}" type="presParOf" srcId="{18483A19-CB9E-4CDD-8351-6266EA79FCCD}" destId="{705A3B34-3B96-41C1-93C2-96B996BC6B4F}" srcOrd="2" destOrd="0" presId="urn:microsoft.com/office/officeart/2018/2/layout/IconVerticalSolidList"/>
    <dgm:cxn modelId="{7CA26506-FD27-4EC3-8F0B-F1B7358CC337}" type="presParOf" srcId="{18483A19-CB9E-4CDD-8351-6266EA79FCCD}" destId="{D35FF926-4EA0-4740-B26E-F84F0F8B431A}" srcOrd="3" destOrd="0" presId="urn:microsoft.com/office/officeart/2018/2/layout/IconVerticalSolidList"/>
    <dgm:cxn modelId="{2103F4B9-9F67-483F-9FC1-BD233EE36368}" type="presParOf" srcId="{D52CE748-7414-4C5E-A546-D57EC1605765}" destId="{B90E1921-2B1F-4AD2-86F5-9BCB360A5339}" srcOrd="3" destOrd="0" presId="urn:microsoft.com/office/officeart/2018/2/layout/IconVerticalSolidList"/>
    <dgm:cxn modelId="{263DA7BC-53AC-4740-BA40-0BF2C0F9DC62}" type="presParOf" srcId="{D52CE748-7414-4C5E-A546-D57EC1605765}" destId="{12F58BB0-4781-4E9A-9745-D20DF2164256}" srcOrd="4" destOrd="0" presId="urn:microsoft.com/office/officeart/2018/2/layout/IconVerticalSolidList"/>
    <dgm:cxn modelId="{51A7885F-2BB6-4CEC-8249-8D02D9E5648B}" type="presParOf" srcId="{12F58BB0-4781-4E9A-9745-D20DF2164256}" destId="{CB5F1210-5886-471B-B85C-7095501B3953}" srcOrd="0" destOrd="0" presId="urn:microsoft.com/office/officeart/2018/2/layout/IconVerticalSolidList"/>
    <dgm:cxn modelId="{B7B83CE1-656F-4779-9932-6B0FE83D5399}" type="presParOf" srcId="{12F58BB0-4781-4E9A-9745-D20DF2164256}" destId="{AB989CA6-262B-4578-8C9B-2F6F9DD91A41}" srcOrd="1" destOrd="0" presId="urn:microsoft.com/office/officeart/2018/2/layout/IconVerticalSolidList"/>
    <dgm:cxn modelId="{DD6A49F9-D85F-4DA1-B738-676F35DEBD4A}" type="presParOf" srcId="{12F58BB0-4781-4E9A-9745-D20DF2164256}" destId="{428BBA35-E69B-452B-87AC-5D39C1E21201}" srcOrd="2" destOrd="0" presId="urn:microsoft.com/office/officeart/2018/2/layout/IconVerticalSolidList"/>
    <dgm:cxn modelId="{8299E7D7-6726-49EF-9D59-75690D3DD36A}" type="presParOf" srcId="{12F58BB0-4781-4E9A-9745-D20DF2164256}" destId="{A5509E84-18A0-4391-AAF7-081D47150C06}" srcOrd="3" destOrd="0" presId="urn:microsoft.com/office/officeart/2018/2/layout/IconVerticalSolidList"/>
    <dgm:cxn modelId="{5636BA71-C724-4F52-B130-89B15F5D913B}" type="presParOf" srcId="{D52CE748-7414-4C5E-A546-D57EC1605765}" destId="{E929DE35-AC47-48AF-AB7D-F843DD7F3373}" srcOrd="5" destOrd="0" presId="urn:microsoft.com/office/officeart/2018/2/layout/IconVerticalSolidList"/>
    <dgm:cxn modelId="{13DA76A5-ADF3-4586-9166-F4E4D2126E8D}" type="presParOf" srcId="{D52CE748-7414-4C5E-A546-D57EC1605765}" destId="{A574CF1D-071B-4317-9ED4-4E5EBA2B7B54}" srcOrd="6" destOrd="0" presId="urn:microsoft.com/office/officeart/2018/2/layout/IconVerticalSolidList"/>
    <dgm:cxn modelId="{CE28E53C-3316-4332-9B9E-7F1FB7909D03}" type="presParOf" srcId="{A574CF1D-071B-4317-9ED4-4E5EBA2B7B54}" destId="{94A71A81-556A-47BE-9A90-C64A15072532}" srcOrd="0" destOrd="0" presId="urn:microsoft.com/office/officeart/2018/2/layout/IconVerticalSolidList"/>
    <dgm:cxn modelId="{2BF073B1-802C-4C82-AD1E-87C10770E7E4}" type="presParOf" srcId="{A574CF1D-071B-4317-9ED4-4E5EBA2B7B54}" destId="{6FEEF1F0-9495-4C6C-BC91-487F9775F7C5}" srcOrd="1" destOrd="0" presId="urn:microsoft.com/office/officeart/2018/2/layout/IconVerticalSolidList"/>
    <dgm:cxn modelId="{D2E64E70-40F3-4BD6-8E96-C9119B4C8B1B}" type="presParOf" srcId="{A574CF1D-071B-4317-9ED4-4E5EBA2B7B54}" destId="{11C1B5FE-2C34-48E0-B663-FECCF526C28E}" srcOrd="2" destOrd="0" presId="urn:microsoft.com/office/officeart/2018/2/layout/IconVerticalSolidList"/>
    <dgm:cxn modelId="{B4BC940A-61DB-4D4C-AF7A-3600D70AD91B}" type="presParOf" srcId="{A574CF1D-071B-4317-9ED4-4E5EBA2B7B54}" destId="{A7BD5D69-ACE7-4082-9C33-D8FD86BF06CE}" srcOrd="3" destOrd="0" presId="urn:microsoft.com/office/officeart/2018/2/layout/IconVerticalSolidLis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E5F512A-3F8E-45CA-A4FC-7690DFF02EEE}"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B614A194-23C2-457D-BDA7-1240682265C0}">
      <dgm:prSet/>
      <dgm:spPr/>
      <dgm:t>
        <a:bodyPr/>
        <a:lstStyle/>
        <a:p>
          <a:pPr>
            <a:lnSpc>
              <a:spcPct val="100000"/>
            </a:lnSpc>
          </a:pPr>
          <a:r>
            <a:rPr lang="en-US" dirty="0"/>
            <a:t>NHANES data is cross-sectional, limiting analysis of aging over time.</a:t>
          </a:r>
        </a:p>
      </dgm:t>
    </dgm:pt>
    <dgm:pt modelId="{4A8945E0-0BF0-4D4D-985A-59ABBC90D6BC}" type="parTrans" cxnId="{985EDBFF-FA78-4ED6-910C-F759084232B2}">
      <dgm:prSet/>
      <dgm:spPr/>
      <dgm:t>
        <a:bodyPr/>
        <a:lstStyle/>
        <a:p>
          <a:endParaRPr lang="en-US"/>
        </a:p>
      </dgm:t>
    </dgm:pt>
    <dgm:pt modelId="{CCDCD877-765C-426F-8C6C-78F95A072ED3}" type="sibTrans" cxnId="{985EDBFF-FA78-4ED6-910C-F759084232B2}">
      <dgm:prSet/>
      <dgm:spPr/>
      <dgm:t>
        <a:bodyPr/>
        <a:lstStyle/>
        <a:p>
          <a:endParaRPr lang="en-US"/>
        </a:p>
      </dgm:t>
    </dgm:pt>
    <dgm:pt modelId="{798B48C9-C979-4A5B-A23E-F9E5C12FF36A}">
      <dgm:prSet/>
      <dgm:spPr/>
      <dgm:t>
        <a:bodyPr/>
        <a:lstStyle/>
        <a:p>
          <a:pPr>
            <a:lnSpc>
              <a:spcPct val="100000"/>
            </a:lnSpc>
          </a:pPr>
          <a:r>
            <a:rPr lang="en-US" dirty="0"/>
            <a:t>Missing biomarker data reduced usable sample size.</a:t>
          </a:r>
        </a:p>
      </dgm:t>
    </dgm:pt>
    <dgm:pt modelId="{D4AF82F2-3677-4845-87EA-49E6D5EE066C}" type="parTrans" cxnId="{01BE9444-92D4-4965-8939-1D2AEB463861}">
      <dgm:prSet/>
      <dgm:spPr/>
      <dgm:t>
        <a:bodyPr/>
        <a:lstStyle/>
        <a:p>
          <a:endParaRPr lang="en-US"/>
        </a:p>
      </dgm:t>
    </dgm:pt>
    <dgm:pt modelId="{CC6574B4-0ED4-4A87-9709-0E898FD46E46}" type="sibTrans" cxnId="{01BE9444-92D4-4965-8939-1D2AEB463861}">
      <dgm:prSet/>
      <dgm:spPr/>
      <dgm:t>
        <a:bodyPr/>
        <a:lstStyle/>
        <a:p>
          <a:endParaRPr lang="en-US"/>
        </a:p>
      </dgm:t>
    </dgm:pt>
    <dgm:pt modelId="{F79D7E30-37D5-4C11-AA89-CF981134EF68}">
      <dgm:prSet/>
      <dgm:spPr/>
      <dgm:t>
        <a:bodyPr/>
        <a:lstStyle/>
        <a:p>
          <a:pPr>
            <a:lnSpc>
              <a:spcPct val="100000"/>
            </a:lnSpc>
          </a:pPr>
          <a:r>
            <a:rPr lang="en-US" dirty="0"/>
            <a:t>Self-reported measures (e.g., physical activity, health status) may be biased.</a:t>
          </a:r>
        </a:p>
      </dgm:t>
    </dgm:pt>
    <dgm:pt modelId="{9696BDD5-1A62-4218-A36D-F6FB5AD26D2D}" type="parTrans" cxnId="{7707BEB5-3507-4894-8BD5-64CF9E10C26A}">
      <dgm:prSet/>
      <dgm:spPr/>
      <dgm:t>
        <a:bodyPr/>
        <a:lstStyle/>
        <a:p>
          <a:endParaRPr lang="en-US"/>
        </a:p>
      </dgm:t>
    </dgm:pt>
    <dgm:pt modelId="{A5E57F01-D801-4947-85BD-CAD24485ACAC}" type="sibTrans" cxnId="{7707BEB5-3507-4894-8BD5-64CF9E10C26A}">
      <dgm:prSet/>
      <dgm:spPr/>
      <dgm:t>
        <a:bodyPr/>
        <a:lstStyle/>
        <a:p>
          <a:endParaRPr lang="en-US"/>
        </a:p>
      </dgm:t>
    </dgm:pt>
    <dgm:pt modelId="{634A4951-0D52-45EF-9463-2E46EEBB0E18}">
      <dgm:prSet/>
      <dgm:spPr/>
      <dgm:t>
        <a:bodyPr/>
        <a:lstStyle/>
        <a:p>
          <a:pPr>
            <a:lnSpc>
              <a:spcPct val="100000"/>
            </a:lnSpc>
          </a:pPr>
          <a:r>
            <a:rPr lang="en-US" dirty="0"/>
            <a:t>Statistical and ML models may not fully capture aging's biological complexity.</a:t>
          </a:r>
        </a:p>
      </dgm:t>
    </dgm:pt>
    <dgm:pt modelId="{1DD0AEBE-E85C-417E-BF15-2A4EE57F29B5}" type="parTrans" cxnId="{AE37B3D2-B93B-4599-B77D-EF7D45ABA279}">
      <dgm:prSet/>
      <dgm:spPr/>
      <dgm:t>
        <a:bodyPr/>
        <a:lstStyle/>
        <a:p>
          <a:endParaRPr lang="en-US"/>
        </a:p>
      </dgm:t>
    </dgm:pt>
    <dgm:pt modelId="{0E680A0F-9EF5-402F-86E4-FE40580E7FA9}" type="sibTrans" cxnId="{AE37B3D2-B93B-4599-B77D-EF7D45ABA279}">
      <dgm:prSet/>
      <dgm:spPr/>
      <dgm:t>
        <a:bodyPr/>
        <a:lstStyle/>
        <a:p>
          <a:endParaRPr lang="en-US"/>
        </a:p>
      </dgm:t>
    </dgm:pt>
    <dgm:pt modelId="{D52CE748-7414-4C5E-A546-D57EC1605765}" type="pres">
      <dgm:prSet presAssocID="{DE5F512A-3F8E-45CA-A4FC-7690DFF02EEE}" presName="root" presStyleCnt="0">
        <dgm:presLayoutVars>
          <dgm:dir/>
          <dgm:resizeHandles val="exact"/>
        </dgm:presLayoutVars>
      </dgm:prSet>
      <dgm:spPr/>
    </dgm:pt>
    <dgm:pt modelId="{4250AF1F-DAB9-4A31-9FAD-FD4E24E20E76}" type="pres">
      <dgm:prSet presAssocID="{B614A194-23C2-457D-BDA7-1240682265C0}" presName="compNode" presStyleCnt="0"/>
      <dgm:spPr/>
    </dgm:pt>
    <dgm:pt modelId="{4B672BB1-47BE-42D7-8241-354A8B7F961C}" type="pres">
      <dgm:prSet presAssocID="{B614A194-23C2-457D-BDA7-1240682265C0}" presName="bgRect" presStyleLbl="bgShp" presStyleIdx="0" presStyleCnt="4"/>
      <dgm:spPr/>
    </dgm:pt>
    <dgm:pt modelId="{CC15F8AB-CE18-45CE-A25B-FE4B77B6D0FD}" type="pres">
      <dgm:prSet presAssocID="{B614A194-23C2-457D-BDA7-1240682265C0}"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Laptop Secure"/>
        </a:ext>
      </dgm:extLst>
    </dgm:pt>
    <dgm:pt modelId="{7FD4DDFB-FEC5-4B1C-84AD-C2F8057E37C6}" type="pres">
      <dgm:prSet presAssocID="{B614A194-23C2-457D-BDA7-1240682265C0}" presName="spaceRect" presStyleCnt="0"/>
      <dgm:spPr/>
    </dgm:pt>
    <dgm:pt modelId="{2365D77D-C165-4946-9B50-005B20D9B0BE}" type="pres">
      <dgm:prSet presAssocID="{B614A194-23C2-457D-BDA7-1240682265C0}" presName="parTx" presStyleLbl="revTx" presStyleIdx="0" presStyleCnt="4">
        <dgm:presLayoutVars>
          <dgm:chMax val="0"/>
          <dgm:chPref val="0"/>
        </dgm:presLayoutVars>
      </dgm:prSet>
      <dgm:spPr/>
    </dgm:pt>
    <dgm:pt modelId="{F4D25985-2687-40EF-B6AF-2EB9CA30BBD4}" type="pres">
      <dgm:prSet presAssocID="{CCDCD877-765C-426F-8C6C-78F95A072ED3}" presName="sibTrans" presStyleCnt="0"/>
      <dgm:spPr/>
    </dgm:pt>
    <dgm:pt modelId="{18483A19-CB9E-4CDD-8351-6266EA79FCCD}" type="pres">
      <dgm:prSet presAssocID="{798B48C9-C979-4A5B-A23E-F9E5C12FF36A}" presName="compNode" presStyleCnt="0"/>
      <dgm:spPr/>
    </dgm:pt>
    <dgm:pt modelId="{5207605C-A09A-43D8-B623-DAFB937F15B0}" type="pres">
      <dgm:prSet presAssocID="{798B48C9-C979-4A5B-A23E-F9E5C12FF36A}" presName="bgRect" presStyleLbl="bgShp" presStyleIdx="1" presStyleCnt="4"/>
      <dgm:spPr/>
    </dgm:pt>
    <dgm:pt modelId="{7E6E3B2C-DAA2-4E41-8A52-1CE58CDECFE9}" type="pres">
      <dgm:prSet presAssocID="{798B48C9-C979-4A5B-A23E-F9E5C12FF36A}"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Lightbulb"/>
        </a:ext>
      </dgm:extLst>
    </dgm:pt>
    <dgm:pt modelId="{705A3B34-3B96-41C1-93C2-96B996BC6B4F}" type="pres">
      <dgm:prSet presAssocID="{798B48C9-C979-4A5B-A23E-F9E5C12FF36A}" presName="spaceRect" presStyleCnt="0"/>
      <dgm:spPr/>
    </dgm:pt>
    <dgm:pt modelId="{D35FF926-4EA0-4740-B26E-F84F0F8B431A}" type="pres">
      <dgm:prSet presAssocID="{798B48C9-C979-4A5B-A23E-F9E5C12FF36A}" presName="parTx" presStyleLbl="revTx" presStyleIdx="1" presStyleCnt="4">
        <dgm:presLayoutVars>
          <dgm:chMax val="0"/>
          <dgm:chPref val="0"/>
        </dgm:presLayoutVars>
      </dgm:prSet>
      <dgm:spPr/>
    </dgm:pt>
    <dgm:pt modelId="{B90E1921-2B1F-4AD2-86F5-9BCB360A5339}" type="pres">
      <dgm:prSet presAssocID="{CC6574B4-0ED4-4A87-9709-0E898FD46E46}" presName="sibTrans" presStyleCnt="0"/>
      <dgm:spPr/>
    </dgm:pt>
    <dgm:pt modelId="{12F58BB0-4781-4E9A-9745-D20DF2164256}" type="pres">
      <dgm:prSet presAssocID="{F79D7E30-37D5-4C11-AA89-CF981134EF68}" presName="compNode" presStyleCnt="0"/>
      <dgm:spPr/>
    </dgm:pt>
    <dgm:pt modelId="{CB5F1210-5886-471B-B85C-7095501B3953}" type="pres">
      <dgm:prSet presAssocID="{F79D7E30-37D5-4C11-AA89-CF981134EF68}" presName="bgRect" presStyleLbl="bgShp" presStyleIdx="2" presStyleCnt="4"/>
      <dgm:spPr/>
    </dgm:pt>
    <dgm:pt modelId="{AB989CA6-262B-4578-8C9B-2F6F9DD91A41}" type="pres">
      <dgm:prSet presAssocID="{F79D7E30-37D5-4C11-AA89-CF981134EF68}"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Error"/>
        </a:ext>
      </dgm:extLst>
    </dgm:pt>
    <dgm:pt modelId="{428BBA35-E69B-452B-87AC-5D39C1E21201}" type="pres">
      <dgm:prSet presAssocID="{F79D7E30-37D5-4C11-AA89-CF981134EF68}" presName="spaceRect" presStyleCnt="0"/>
      <dgm:spPr/>
    </dgm:pt>
    <dgm:pt modelId="{A5509E84-18A0-4391-AAF7-081D47150C06}" type="pres">
      <dgm:prSet presAssocID="{F79D7E30-37D5-4C11-AA89-CF981134EF68}" presName="parTx" presStyleLbl="revTx" presStyleIdx="2" presStyleCnt="4">
        <dgm:presLayoutVars>
          <dgm:chMax val="0"/>
          <dgm:chPref val="0"/>
        </dgm:presLayoutVars>
      </dgm:prSet>
      <dgm:spPr/>
    </dgm:pt>
    <dgm:pt modelId="{E929DE35-AC47-48AF-AB7D-F843DD7F3373}" type="pres">
      <dgm:prSet presAssocID="{A5E57F01-D801-4947-85BD-CAD24485ACAC}" presName="sibTrans" presStyleCnt="0"/>
      <dgm:spPr/>
    </dgm:pt>
    <dgm:pt modelId="{A574CF1D-071B-4317-9ED4-4E5EBA2B7B54}" type="pres">
      <dgm:prSet presAssocID="{634A4951-0D52-45EF-9463-2E46EEBB0E18}" presName="compNode" presStyleCnt="0"/>
      <dgm:spPr/>
    </dgm:pt>
    <dgm:pt modelId="{94A71A81-556A-47BE-9A90-C64A15072532}" type="pres">
      <dgm:prSet presAssocID="{634A4951-0D52-45EF-9463-2E46EEBB0E18}" presName="bgRect" presStyleLbl="bgShp" presStyleIdx="3" presStyleCnt="4"/>
      <dgm:spPr/>
    </dgm:pt>
    <dgm:pt modelId="{6FEEF1F0-9495-4C6C-BC91-487F9775F7C5}" type="pres">
      <dgm:prSet presAssocID="{634A4951-0D52-45EF-9463-2E46EEBB0E18}"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Fingerprint"/>
        </a:ext>
      </dgm:extLst>
    </dgm:pt>
    <dgm:pt modelId="{11C1B5FE-2C34-48E0-B663-FECCF526C28E}" type="pres">
      <dgm:prSet presAssocID="{634A4951-0D52-45EF-9463-2E46EEBB0E18}" presName="spaceRect" presStyleCnt="0"/>
      <dgm:spPr/>
    </dgm:pt>
    <dgm:pt modelId="{A7BD5D69-ACE7-4082-9C33-D8FD86BF06CE}" type="pres">
      <dgm:prSet presAssocID="{634A4951-0D52-45EF-9463-2E46EEBB0E18}" presName="parTx" presStyleLbl="revTx" presStyleIdx="3" presStyleCnt="4">
        <dgm:presLayoutVars>
          <dgm:chMax val="0"/>
          <dgm:chPref val="0"/>
        </dgm:presLayoutVars>
      </dgm:prSet>
      <dgm:spPr/>
    </dgm:pt>
  </dgm:ptLst>
  <dgm:cxnLst>
    <dgm:cxn modelId="{2E42EF22-7331-423F-A1A9-01EBCF9AA2CD}" type="presOf" srcId="{DE5F512A-3F8E-45CA-A4FC-7690DFF02EEE}" destId="{D52CE748-7414-4C5E-A546-D57EC1605765}" srcOrd="0" destOrd="0" presId="urn:microsoft.com/office/officeart/2018/2/layout/IconVerticalSolidList"/>
    <dgm:cxn modelId="{01BE9444-92D4-4965-8939-1D2AEB463861}" srcId="{DE5F512A-3F8E-45CA-A4FC-7690DFF02EEE}" destId="{798B48C9-C979-4A5B-A23E-F9E5C12FF36A}" srcOrd="1" destOrd="0" parTransId="{D4AF82F2-3677-4845-87EA-49E6D5EE066C}" sibTransId="{CC6574B4-0ED4-4A87-9709-0E898FD46E46}"/>
    <dgm:cxn modelId="{34A5527B-0921-4615-8584-592CE383FE15}" type="presOf" srcId="{798B48C9-C979-4A5B-A23E-F9E5C12FF36A}" destId="{D35FF926-4EA0-4740-B26E-F84F0F8B431A}" srcOrd="0" destOrd="0" presId="urn:microsoft.com/office/officeart/2018/2/layout/IconVerticalSolidList"/>
    <dgm:cxn modelId="{7707BEB5-3507-4894-8BD5-64CF9E10C26A}" srcId="{DE5F512A-3F8E-45CA-A4FC-7690DFF02EEE}" destId="{F79D7E30-37D5-4C11-AA89-CF981134EF68}" srcOrd="2" destOrd="0" parTransId="{9696BDD5-1A62-4218-A36D-F6FB5AD26D2D}" sibTransId="{A5E57F01-D801-4947-85BD-CAD24485ACAC}"/>
    <dgm:cxn modelId="{386C62C9-1072-4117-B8C7-42451577F37C}" type="presOf" srcId="{634A4951-0D52-45EF-9463-2E46EEBB0E18}" destId="{A7BD5D69-ACE7-4082-9C33-D8FD86BF06CE}" srcOrd="0" destOrd="0" presId="urn:microsoft.com/office/officeart/2018/2/layout/IconVerticalSolidList"/>
    <dgm:cxn modelId="{AE37B3D2-B93B-4599-B77D-EF7D45ABA279}" srcId="{DE5F512A-3F8E-45CA-A4FC-7690DFF02EEE}" destId="{634A4951-0D52-45EF-9463-2E46EEBB0E18}" srcOrd="3" destOrd="0" parTransId="{1DD0AEBE-E85C-417E-BF15-2A4EE57F29B5}" sibTransId="{0E680A0F-9EF5-402F-86E4-FE40580E7FA9}"/>
    <dgm:cxn modelId="{7919D9D9-F5D2-4EA3-917A-04B1AC7138D4}" type="presOf" srcId="{B614A194-23C2-457D-BDA7-1240682265C0}" destId="{2365D77D-C165-4946-9B50-005B20D9B0BE}" srcOrd="0" destOrd="0" presId="urn:microsoft.com/office/officeart/2018/2/layout/IconVerticalSolidList"/>
    <dgm:cxn modelId="{0C2E96DB-1E7C-4086-8F45-971B28C3C225}" type="presOf" srcId="{F79D7E30-37D5-4C11-AA89-CF981134EF68}" destId="{A5509E84-18A0-4391-AAF7-081D47150C06}" srcOrd="0" destOrd="0" presId="urn:microsoft.com/office/officeart/2018/2/layout/IconVerticalSolidList"/>
    <dgm:cxn modelId="{985EDBFF-FA78-4ED6-910C-F759084232B2}" srcId="{DE5F512A-3F8E-45CA-A4FC-7690DFF02EEE}" destId="{B614A194-23C2-457D-BDA7-1240682265C0}" srcOrd="0" destOrd="0" parTransId="{4A8945E0-0BF0-4D4D-985A-59ABBC90D6BC}" sibTransId="{CCDCD877-765C-426F-8C6C-78F95A072ED3}"/>
    <dgm:cxn modelId="{DA536CDF-B56A-4DC2-BE34-68BD7704CAFB}" type="presParOf" srcId="{D52CE748-7414-4C5E-A546-D57EC1605765}" destId="{4250AF1F-DAB9-4A31-9FAD-FD4E24E20E76}" srcOrd="0" destOrd="0" presId="urn:microsoft.com/office/officeart/2018/2/layout/IconVerticalSolidList"/>
    <dgm:cxn modelId="{E5A84E9C-A019-43BF-A350-8A8528297551}" type="presParOf" srcId="{4250AF1F-DAB9-4A31-9FAD-FD4E24E20E76}" destId="{4B672BB1-47BE-42D7-8241-354A8B7F961C}" srcOrd="0" destOrd="0" presId="urn:microsoft.com/office/officeart/2018/2/layout/IconVerticalSolidList"/>
    <dgm:cxn modelId="{7B1109A9-89A7-4260-8403-86994943113A}" type="presParOf" srcId="{4250AF1F-DAB9-4A31-9FAD-FD4E24E20E76}" destId="{CC15F8AB-CE18-45CE-A25B-FE4B77B6D0FD}" srcOrd="1" destOrd="0" presId="urn:microsoft.com/office/officeart/2018/2/layout/IconVerticalSolidList"/>
    <dgm:cxn modelId="{17C9C71A-CD61-438C-8125-F0590AACA81C}" type="presParOf" srcId="{4250AF1F-DAB9-4A31-9FAD-FD4E24E20E76}" destId="{7FD4DDFB-FEC5-4B1C-84AD-C2F8057E37C6}" srcOrd="2" destOrd="0" presId="urn:microsoft.com/office/officeart/2018/2/layout/IconVerticalSolidList"/>
    <dgm:cxn modelId="{8A3AF056-E9D5-42F8-A366-BB31FCF3908D}" type="presParOf" srcId="{4250AF1F-DAB9-4A31-9FAD-FD4E24E20E76}" destId="{2365D77D-C165-4946-9B50-005B20D9B0BE}" srcOrd="3" destOrd="0" presId="urn:microsoft.com/office/officeart/2018/2/layout/IconVerticalSolidList"/>
    <dgm:cxn modelId="{A8817D8F-F902-4024-A53F-AB69318C9376}" type="presParOf" srcId="{D52CE748-7414-4C5E-A546-D57EC1605765}" destId="{F4D25985-2687-40EF-B6AF-2EB9CA30BBD4}" srcOrd="1" destOrd="0" presId="urn:microsoft.com/office/officeart/2018/2/layout/IconVerticalSolidList"/>
    <dgm:cxn modelId="{3D636C28-4A34-4C56-8D58-138240DC3CBF}" type="presParOf" srcId="{D52CE748-7414-4C5E-A546-D57EC1605765}" destId="{18483A19-CB9E-4CDD-8351-6266EA79FCCD}" srcOrd="2" destOrd="0" presId="urn:microsoft.com/office/officeart/2018/2/layout/IconVerticalSolidList"/>
    <dgm:cxn modelId="{DED8F9E9-8A43-4DFB-A62F-4275DCCE93B0}" type="presParOf" srcId="{18483A19-CB9E-4CDD-8351-6266EA79FCCD}" destId="{5207605C-A09A-43D8-B623-DAFB937F15B0}" srcOrd="0" destOrd="0" presId="urn:microsoft.com/office/officeart/2018/2/layout/IconVerticalSolidList"/>
    <dgm:cxn modelId="{64912AD1-3787-40D9-94D9-C2D816B7B5C1}" type="presParOf" srcId="{18483A19-CB9E-4CDD-8351-6266EA79FCCD}" destId="{7E6E3B2C-DAA2-4E41-8A52-1CE58CDECFE9}" srcOrd="1" destOrd="0" presId="urn:microsoft.com/office/officeart/2018/2/layout/IconVerticalSolidList"/>
    <dgm:cxn modelId="{278D0204-36F3-434C-A834-0C1CD523FDB2}" type="presParOf" srcId="{18483A19-CB9E-4CDD-8351-6266EA79FCCD}" destId="{705A3B34-3B96-41C1-93C2-96B996BC6B4F}" srcOrd="2" destOrd="0" presId="urn:microsoft.com/office/officeart/2018/2/layout/IconVerticalSolidList"/>
    <dgm:cxn modelId="{7CA26506-FD27-4EC3-8F0B-F1B7358CC337}" type="presParOf" srcId="{18483A19-CB9E-4CDD-8351-6266EA79FCCD}" destId="{D35FF926-4EA0-4740-B26E-F84F0F8B431A}" srcOrd="3" destOrd="0" presId="urn:microsoft.com/office/officeart/2018/2/layout/IconVerticalSolidList"/>
    <dgm:cxn modelId="{2103F4B9-9F67-483F-9FC1-BD233EE36368}" type="presParOf" srcId="{D52CE748-7414-4C5E-A546-D57EC1605765}" destId="{B90E1921-2B1F-4AD2-86F5-9BCB360A5339}" srcOrd="3" destOrd="0" presId="urn:microsoft.com/office/officeart/2018/2/layout/IconVerticalSolidList"/>
    <dgm:cxn modelId="{263DA7BC-53AC-4740-BA40-0BF2C0F9DC62}" type="presParOf" srcId="{D52CE748-7414-4C5E-A546-D57EC1605765}" destId="{12F58BB0-4781-4E9A-9745-D20DF2164256}" srcOrd="4" destOrd="0" presId="urn:microsoft.com/office/officeart/2018/2/layout/IconVerticalSolidList"/>
    <dgm:cxn modelId="{51A7885F-2BB6-4CEC-8249-8D02D9E5648B}" type="presParOf" srcId="{12F58BB0-4781-4E9A-9745-D20DF2164256}" destId="{CB5F1210-5886-471B-B85C-7095501B3953}" srcOrd="0" destOrd="0" presId="urn:microsoft.com/office/officeart/2018/2/layout/IconVerticalSolidList"/>
    <dgm:cxn modelId="{B7B83CE1-656F-4779-9932-6B0FE83D5399}" type="presParOf" srcId="{12F58BB0-4781-4E9A-9745-D20DF2164256}" destId="{AB989CA6-262B-4578-8C9B-2F6F9DD91A41}" srcOrd="1" destOrd="0" presId="urn:microsoft.com/office/officeart/2018/2/layout/IconVerticalSolidList"/>
    <dgm:cxn modelId="{DD6A49F9-D85F-4DA1-B738-676F35DEBD4A}" type="presParOf" srcId="{12F58BB0-4781-4E9A-9745-D20DF2164256}" destId="{428BBA35-E69B-452B-87AC-5D39C1E21201}" srcOrd="2" destOrd="0" presId="urn:microsoft.com/office/officeart/2018/2/layout/IconVerticalSolidList"/>
    <dgm:cxn modelId="{8299E7D7-6726-49EF-9D59-75690D3DD36A}" type="presParOf" srcId="{12F58BB0-4781-4E9A-9745-D20DF2164256}" destId="{A5509E84-18A0-4391-AAF7-081D47150C06}" srcOrd="3" destOrd="0" presId="urn:microsoft.com/office/officeart/2018/2/layout/IconVerticalSolidList"/>
    <dgm:cxn modelId="{5636BA71-C724-4F52-B130-89B15F5D913B}" type="presParOf" srcId="{D52CE748-7414-4C5E-A546-D57EC1605765}" destId="{E929DE35-AC47-48AF-AB7D-F843DD7F3373}" srcOrd="5" destOrd="0" presId="urn:microsoft.com/office/officeart/2018/2/layout/IconVerticalSolidList"/>
    <dgm:cxn modelId="{13DA76A5-ADF3-4586-9166-F4E4D2126E8D}" type="presParOf" srcId="{D52CE748-7414-4C5E-A546-D57EC1605765}" destId="{A574CF1D-071B-4317-9ED4-4E5EBA2B7B54}" srcOrd="6" destOrd="0" presId="urn:microsoft.com/office/officeart/2018/2/layout/IconVerticalSolidList"/>
    <dgm:cxn modelId="{CE28E53C-3316-4332-9B9E-7F1FB7909D03}" type="presParOf" srcId="{A574CF1D-071B-4317-9ED4-4E5EBA2B7B54}" destId="{94A71A81-556A-47BE-9A90-C64A15072532}" srcOrd="0" destOrd="0" presId="urn:microsoft.com/office/officeart/2018/2/layout/IconVerticalSolidList"/>
    <dgm:cxn modelId="{2BF073B1-802C-4C82-AD1E-87C10770E7E4}" type="presParOf" srcId="{A574CF1D-071B-4317-9ED4-4E5EBA2B7B54}" destId="{6FEEF1F0-9495-4C6C-BC91-487F9775F7C5}" srcOrd="1" destOrd="0" presId="urn:microsoft.com/office/officeart/2018/2/layout/IconVerticalSolidList"/>
    <dgm:cxn modelId="{D2E64E70-40F3-4BD6-8E96-C9119B4C8B1B}" type="presParOf" srcId="{A574CF1D-071B-4317-9ED4-4E5EBA2B7B54}" destId="{11C1B5FE-2C34-48E0-B663-FECCF526C28E}" srcOrd="2" destOrd="0" presId="urn:microsoft.com/office/officeart/2018/2/layout/IconVerticalSolidList"/>
    <dgm:cxn modelId="{B4BC940A-61DB-4D4C-AF7A-3600D70AD91B}" type="presParOf" srcId="{A574CF1D-071B-4317-9ED4-4E5EBA2B7B54}" destId="{A7BD5D69-ACE7-4082-9C33-D8FD86BF06CE}" srcOrd="3" destOrd="0" presId="urn:microsoft.com/office/officeart/2018/2/layout/IconVerticalSolidList"/>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2AC0B6A-5C58-4765-97EF-9863A2D89251}"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537FEAA7-92C1-44DE-ADF4-1EC17382D5A2}">
      <dgm:prSet/>
      <dgm:spPr/>
      <dgm:t>
        <a:bodyPr/>
        <a:lstStyle/>
        <a:p>
          <a:r>
            <a:rPr lang="en-US" b="0" i="0" dirty="0">
              <a:latin typeface="+mn-lt"/>
              <a:cs typeface="Times New Roman" panose="02020603050405020304" pitchFamily="18" charset="0"/>
            </a:rPr>
            <a:t>A multiple linear regression was run using telomere length, triglycerides, LDL, glucose, and insulin.</a:t>
          </a:r>
          <a:endParaRPr lang="en-US" dirty="0">
            <a:latin typeface="+mn-lt"/>
            <a:cs typeface="Times New Roman" panose="02020603050405020304" pitchFamily="18" charset="0"/>
          </a:endParaRPr>
        </a:p>
      </dgm:t>
    </dgm:pt>
    <dgm:pt modelId="{ACEA8129-6209-4735-AF14-6CEA10CA983B}" type="parTrans" cxnId="{62F366D0-1E61-4B89-8DA5-4C94796D2A74}">
      <dgm:prSet/>
      <dgm:spPr/>
      <dgm:t>
        <a:bodyPr/>
        <a:lstStyle/>
        <a:p>
          <a:endParaRPr lang="en-US"/>
        </a:p>
      </dgm:t>
    </dgm:pt>
    <dgm:pt modelId="{A402F888-C10D-4318-B90B-95F2A2D7DAFE}" type="sibTrans" cxnId="{62F366D0-1E61-4B89-8DA5-4C94796D2A74}">
      <dgm:prSet/>
      <dgm:spPr/>
      <dgm:t>
        <a:bodyPr/>
        <a:lstStyle/>
        <a:p>
          <a:endParaRPr lang="en-US"/>
        </a:p>
      </dgm:t>
    </dgm:pt>
    <dgm:pt modelId="{111CCDF6-FEBD-411E-B8BB-47A64022DA5C}">
      <dgm:prSet/>
      <dgm:spPr/>
      <dgm:t>
        <a:bodyPr/>
        <a:lstStyle/>
        <a:p>
          <a:r>
            <a:rPr lang="en-US" b="0" i="0" dirty="0">
              <a:latin typeface="+mn-lt"/>
              <a:cs typeface="Times New Roman" panose="02020603050405020304" pitchFamily="18" charset="0"/>
            </a:rPr>
            <a:t>The model was statistically significant: </a:t>
          </a:r>
          <a:r>
            <a:rPr lang="en-US" b="1" i="0" dirty="0">
              <a:latin typeface="+mn-lt"/>
              <a:cs typeface="Times New Roman" panose="02020603050405020304" pitchFamily="18" charset="0"/>
            </a:rPr>
            <a:t>F(5, 1302) = 23.02, p &lt; 0.001</a:t>
          </a:r>
          <a:r>
            <a:rPr lang="en-US" b="0" i="0" dirty="0">
              <a:latin typeface="+mn-lt"/>
              <a:cs typeface="Times New Roman" panose="02020603050405020304" pitchFamily="18" charset="0"/>
            </a:rPr>
            <a:t>.</a:t>
          </a:r>
          <a:endParaRPr lang="en-US" dirty="0">
            <a:latin typeface="+mn-lt"/>
            <a:cs typeface="Times New Roman" panose="02020603050405020304" pitchFamily="18" charset="0"/>
          </a:endParaRPr>
        </a:p>
      </dgm:t>
    </dgm:pt>
    <dgm:pt modelId="{98B99EFB-1414-4AFA-875F-DCF42C88F600}" type="parTrans" cxnId="{0B616ED6-BB54-4D64-8D09-10AB4A16122C}">
      <dgm:prSet/>
      <dgm:spPr/>
      <dgm:t>
        <a:bodyPr/>
        <a:lstStyle/>
        <a:p>
          <a:endParaRPr lang="en-US"/>
        </a:p>
      </dgm:t>
    </dgm:pt>
    <dgm:pt modelId="{8491A552-7002-4B43-9420-CF09B19E8824}" type="sibTrans" cxnId="{0B616ED6-BB54-4D64-8D09-10AB4A16122C}">
      <dgm:prSet/>
      <dgm:spPr/>
      <dgm:t>
        <a:bodyPr/>
        <a:lstStyle/>
        <a:p>
          <a:endParaRPr lang="en-US"/>
        </a:p>
      </dgm:t>
    </dgm:pt>
    <dgm:pt modelId="{DE8DD86D-BDB0-4C24-AF42-99DDC7ABD721}">
      <dgm:prSet/>
      <dgm:spPr/>
      <dgm:t>
        <a:bodyPr/>
        <a:lstStyle/>
        <a:p>
          <a:r>
            <a:rPr lang="en-US" b="1" i="0" dirty="0"/>
            <a:t>Adjusted R² = 0.078 (7.8%)</a:t>
          </a:r>
          <a:r>
            <a:rPr lang="en-US" b="0" i="0" dirty="0"/>
            <a:t>, indicating a weak explanatory power.</a:t>
          </a:r>
          <a:endParaRPr lang="en-US" dirty="0"/>
        </a:p>
      </dgm:t>
    </dgm:pt>
    <dgm:pt modelId="{CC5E7844-F2B1-4456-B1FF-0076ABCD743F}" type="parTrans" cxnId="{9C052C4E-49A5-450B-9BC6-27172B9427FB}">
      <dgm:prSet/>
      <dgm:spPr/>
      <dgm:t>
        <a:bodyPr/>
        <a:lstStyle/>
        <a:p>
          <a:endParaRPr lang="en-US"/>
        </a:p>
      </dgm:t>
    </dgm:pt>
    <dgm:pt modelId="{A4640EEE-4132-4E9D-9D4A-39A12398849E}" type="sibTrans" cxnId="{9C052C4E-49A5-450B-9BC6-27172B9427FB}">
      <dgm:prSet/>
      <dgm:spPr/>
      <dgm:t>
        <a:bodyPr/>
        <a:lstStyle/>
        <a:p>
          <a:endParaRPr lang="en-US"/>
        </a:p>
      </dgm:t>
    </dgm:pt>
    <dgm:pt modelId="{98C420A6-7963-48C6-9598-CC86EDE6F9FC}">
      <dgm:prSet/>
      <dgm:spPr/>
      <dgm:t>
        <a:bodyPr/>
        <a:lstStyle/>
        <a:p>
          <a:r>
            <a:rPr lang="en-US" b="1" i="0" dirty="0"/>
            <a:t>Telomere length</a:t>
          </a:r>
          <a:r>
            <a:rPr lang="en-US" b="0" i="0" dirty="0"/>
            <a:t> was a significant predictor (p &lt; 0.001); longer telomeres → lower GrimAge.</a:t>
          </a:r>
          <a:endParaRPr lang="en-US" dirty="0"/>
        </a:p>
      </dgm:t>
    </dgm:pt>
    <dgm:pt modelId="{CFC62EAB-8F79-423F-A251-F10AB44500CA}" type="parTrans" cxnId="{E02C7140-4D22-4333-850B-86F7677E9677}">
      <dgm:prSet/>
      <dgm:spPr/>
      <dgm:t>
        <a:bodyPr/>
        <a:lstStyle/>
        <a:p>
          <a:endParaRPr lang="en-US"/>
        </a:p>
      </dgm:t>
    </dgm:pt>
    <dgm:pt modelId="{BE37F863-D02F-434D-A3AC-ECED1CAF1DCB}" type="sibTrans" cxnId="{E02C7140-4D22-4333-850B-86F7677E9677}">
      <dgm:prSet/>
      <dgm:spPr/>
      <dgm:t>
        <a:bodyPr/>
        <a:lstStyle/>
        <a:p>
          <a:endParaRPr lang="en-US"/>
        </a:p>
      </dgm:t>
    </dgm:pt>
    <dgm:pt modelId="{E4CE52F7-64AB-4BB9-8367-79202F07A583}">
      <dgm:prSet/>
      <dgm:spPr/>
      <dgm:t>
        <a:bodyPr/>
        <a:lstStyle/>
        <a:p>
          <a:r>
            <a:rPr lang="en-US" b="1" i="0" dirty="0"/>
            <a:t>Triglycerides, LDL, glucose, and insulin</a:t>
          </a:r>
          <a:r>
            <a:rPr lang="en-US" b="0" i="0" dirty="0"/>
            <a:t> were not significant (p &gt; 0.05).</a:t>
          </a:r>
          <a:endParaRPr lang="en-US" dirty="0"/>
        </a:p>
      </dgm:t>
    </dgm:pt>
    <dgm:pt modelId="{1CC2BCF3-D48B-4347-BB6D-2D9F74CDD2C6}" type="parTrans" cxnId="{F9C7BBAA-3C76-4857-98F2-36A266494873}">
      <dgm:prSet/>
      <dgm:spPr/>
      <dgm:t>
        <a:bodyPr/>
        <a:lstStyle/>
        <a:p>
          <a:endParaRPr lang="en-US"/>
        </a:p>
      </dgm:t>
    </dgm:pt>
    <dgm:pt modelId="{C2C7352E-270E-410D-AE43-A9404F9AB0D3}" type="sibTrans" cxnId="{F9C7BBAA-3C76-4857-98F2-36A266494873}">
      <dgm:prSet/>
      <dgm:spPr/>
      <dgm:t>
        <a:bodyPr/>
        <a:lstStyle/>
        <a:p>
          <a:endParaRPr lang="en-US"/>
        </a:p>
      </dgm:t>
    </dgm:pt>
    <dgm:pt modelId="{7D09CC3A-C7FD-4948-BAA8-77FEA29C6135}">
      <dgm:prSet/>
      <dgm:spPr>
        <a:solidFill>
          <a:schemeClr val="accent6">
            <a:lumMod val="75000"/>
          </a:schemeClr>
        </a:solidFill>
      </dgm:spPr>
      <dgm:t>
        <a:bodyPr/>
        <a:lstStyle/>
        <a:p>
          <a:r>
            <a:rPr lang="en-US" b="1" i="0" dirty="0"/>
            <a:t>Conclusion:</a:t>
          </a:r>
          <a:r>
            <a:rPr lang="en-US" b="0" i="0" dirty="0"/>
            <a:t> Reject the null hypothesis for telomere length; fail to reject for other biomarkers.</a:t>
          </a:r>
          <a:endParaRPr lang="en-US" dirty="0"/>
        </a:p>
      </dgm:t>
    </dgm:pt>
    <dgm:pt modelId="{1E996E3B-64C5-4EF5-A69E-B231E1D7275A}" type="parTrans" cxnId="{BAB808E2-EF33-4276-91ED-1646CD799F6C}">
      <dgm:prSet/>
      <dgm:spPr/>
      <dgm:t>
        <a:bodyPr/>
        <a:lstStyle/>
        <a:p>
          <a:endParaRPr lang="en-US"/>
        </a:p>
      </dgm:t>
    </dgm:pt>
    <dgm:pt modelId="{8B33B203-21D5-47F8-B48D-27764BCB0266}" type="sibTrans" cxnId="{BAB808E2-EF33-4276-91ED-1646CD799F6C}">
      <dgm:prSet/>
      <dgm:spPr/>
      <dgm:t>
        <a:bodyPr/>
        <a:lstStyle/>
        <a:p>
          <a:endParaRPr lang="en-US"/>
        </a:p>
      </dgm:t>
    </dgm:pt>
    <dgm:pt modelId="{C4584B38-AA9F-894B-AC2A-7D81BD7A12E8}" type="pres">
      <dgm:prSet presAssocID="{02AC0B6A-5C58-4765-97EF-9863A2D89251}" presName="linear" presStyleCnt="0">
        <dgm:presLayoutVars>
          <dgm:animLvl val="lvl"/>
          <dgm:resizeHandles val="exact"/>
        </dgm:presLayoutVars>
      </dgm:prSet>
      <dgm:spPr/>
    </dgm:pt>
    <dgm:pt modelId="{59B3894E-B428-C343-92F5-81C7FE101183}" type="pres">
      <dgm:prSet presAssocID="{537FEAA7-92C1-44DE-ADF4-1EC17382D5A2}" presName="parentText" presStyleLbl="node1" presStyleIdx="0" presStyleCnt="6">
        <dgm:presLayoutVars>
          <dgm:chMax val="0"/>
          <dgm:bulletEnabled val="1"/>
        </dgm:presLayoutVars>
      </dgm:prSet>
      <dgm:spPr/>
    </dgm:pt>
    <dgm:pt modelId="{B3243A6A-00AA-3C43-8827-D2EF2809BFAD}" type="pres">
      <dgm:prSet presAssocID="{A402F888-C10D-4318-B90B-95F2A2D7DAFE}" presName="spacer" presStyleCnt="0"/>
      <dgm:spPr/>
    </dgm:pt>
    <dgm:pt modelId="{6331A373-F8A2-B34E-AD9E-4C9D872CBE56}" type="pres">
      <dgm:prSet presAssocID="{111CCDF6-FEBD-411E-B8BB-47A64022DA5C}" presName="parentText" presStyleLbl="node1" presStyleIdx="1" presStyleCnt="6">
        <dgm:presLayoutVars>
          <dgm:chMax val="0"/>
          <dgm:bulletEnabled val="1"/>
        </dgm:presLayoutVars>
      </dgm:prSet>
      <dgm:spPr/>
    </dgm:pt>
    <dgm:pt modelId="{2F14D74B-4D4F-C342-BD21-EEFD9B2788BB}" type="pres">
      <dgm:prSet presAssocID="{8491A552-7002-4B43-9420-CF09B19E8824}" presName="spacer" presStyleCnt="0"/>
      <dgm:spPr/>
    </dgm:pt>
    <dgm:pt modelId="{B706C3F9-D4B2-DE49-B661-41BD72AABA01}" type="pres">
      <dgm:prSet presAssocID="{DE8DD86D-BDB0-4C24-AF42-99DDC7ABD721}" presName="parentText" presStyleLbl="node1" presStyleIdx="2" presStyleCnt="6">
        <dgm:presLayoutVars>
          <dgm:chMax val="0"/>
          <dgm:bulletEnabled val="1"/>
        </dgm:presLayoutVars>
      </dgm:prSet>
      <dgm:spPr/>
    </dgm:pt>
    <dgm:pt modelId="{AD12E2B8-3064-B046-9B05-B9477EE8A3C0}" type="pres">
      <dgm:prSet presAssocID="{A4640EEE-4132-4E9D-9D4A-39A12398849E}" presName="spacer" presStyleCnt="0"/>
      <dgm:spPr/>
    </dgm:pt>
    <dgm:pt modelId="{E372CEFA-E13A-B146-BF28-48B04685BC6B}" type="pres">
      <dgm:prSet presAssocID="{98C420A6-7963-48C6-9598-CC86EDE6F9FC}" presName="parentText" presStyleLbl="node1" presStyleIdx="3" presStyleCnt="6">
        <dgm:presLayoutVars>
          <dgm:chMax val="0"/>
          <dgm:bulletEnabled val="1"/>
        </dgm:presLayoutVars>
      </dgm:prSet>
      <dgm:spPr/>
    </dgm:pt>
    <dgm:pt modelId="{3F0034EC-4516-BF49-88E4-FB52FC25DFD1}" type="pres">
      <dgm:prSet presAssocID="{BE37F863-D02F-434D-A3AC-ECED1CAF1DCB}" presName="spacer" presStyleCnt="0"/>
      <dgm:spPr/>
    </dgm:pt>
    <dgm:pt modelId="{3D82378A-5594-8C4E-9B12-30F88866D4FA}" type="pres">
      <dgm:prSet presAssocID="{E4CE52F7-64AB-4BB9-8367-79202F07A583}" presName="parentText" presStyleLbl="node1" presStyleIdx="4" presStyleCnt="6">
        <dgm:presLayoutVars>
          <dgm:chMax val="0"/>
          <dgm:bulletEnabled val="1"/>
        </dgm:presLayoutVars>
      </dgm:prSet>
      <dgm:spPr/>
    </dgm:pt>
    <dgm:pt modelId="{1636EC7C-3530-E246-AF95-1C46E494458B}" type="pres">
      <dgm:prSet presAssocID="{C2C7352E-270E-410D-AE43-A9404F9AB0D3}" presName="spacer" presStyleCnt="0"/>
      <dgm:spPr/>
    </dgm:pt>
    <dgm:pt modelId="{BE55A1BD-56F7-4B42-B8BF-989F88A4C2E8}" type="pres">
      <dgm:prSet presAssocID="{7D09CC3A-C7FD-4948-BAA8-77FEA29C6135}" presName="parentText" presStyleLbl="node1" presStyleIdx="5" presStyleCnt="6">
        <dgm:presLayoutVars>
          <dgm:chMax val="0"/>
          <dgm:bulletEnabled val="1"/>
        </dgm:presLayoutVars>
      </dgm:prSet>
      <dgm:spPr/>
    </dgm:pt>
  </dgm:ptLst>
  <dgm:cxnLst>
    <dgm:cxn modelId="{5658F203-F8E8-EE47-A6C1-E1DBE412E804}" type="presOf" srcId="{537FEAA7-92C1-44DE-ADF4-1EC17382D5A2}" destId="{59B3894E-B428-C343-92F5-81C7FE101183}" srcOrd="0" destOrd="0" presId="urn:microsoft.com/office/officeart/2005/8/layout/vList2"/>
    <dgm:cxn modelId="{8C111A34-D37C-874C-B042-0A9DFC7D992D}" type="presOf" srcId="{98C420A6-7963-48C6-9598-CC86EDE6F9FC}" destId="{E372CEFA-E13A-B146-BF28-48B04685BC6B}" srcOrd="0" destOrd="0" presId="urn:microsoft.com/office/officeart/2005/8/layout/vList2"/>
    <dgm:cxn modelId="{E02C7140-4D22-4333-850B-86F7677E9677}" srcId="{02AC0B6A-5C58-4765-97EF-9863A2D89251}" destId="{98C420A6-7963-48C6-9598-CC86EDE6F9FC}" srcOrd="3" destOrd="0" parTransId="{CFC62EAB-8F79-423F-A251-F10AB44500CA}" sibTransId="{BE37F863-D02F-434D-A3AC-ECED1CAF1DCB}"/>
    <dgm:cxn modelId="{9C052C4E-49A5-450B-9BC6-27172B9427FB}" srcId="{02AC0B6A-5C58-4765-97EF-9863A2D89251}" destId="{DE8DD86D-BDB0-4C24-AF42-99DDC7ABD721}" srcOrd="2" destOrd="0" parTransId="{CC5E7844-F2B1-4456-B1FF-0076ABCD743F}" sibTransId="{A4640EEE-4132-4E9D-9D4A-39A12398849E}"/>
    <dgm:cxn modelId="{D0B8D657-534B-B44F-BF25-F8E905656143}" type="presOf" srcId="{DE8DD86D-BDB0-4C24-AF42-99DDC7ABD721}" destId="{B706C3F9-D4B2-DE49-B661-41BD72AABA01}" srcOrd="0" destOrd="0" presId="urn:microsoft.com/office/officeart/2005/8/layout/vList2"/>
    <dgm:cxn modelId="{8E459F9E-EB85-5444-A0C0-94487FC5C4E9}" type="presOf" srcId="{E4CE52F7-64AB-4BB9-8367-79202F07A583}" destId="{3D82378A-5594-8C4E-9B12-30F88866D4FA}" srcOrd="0" destOrd="0" presId="urn:microsoft.com/office/officeart/2005/8/layout/vList2"/>
    <dgm:cxn modelId="{F9C7BBAA-3C76-4857-98F2-36A266494873}" srcId="{02AC0B6A-5C58-4765-97EF-9863A2D89251}" destId="{E4CE52F7-64AB-4BB9-8367-79202F07A583}" srcOrd="4" destOrd="0" parTransId="{1CC2BCF3-D48B-4347-BB6D-2D9F74CDD2C6}" sibTransId="{C2C7352E-270E-410D-AE43-A9404F9AB0D3}"/>
    <dgm:cxn modelId="{B53EA0B3-4BEC-6749-9B54-00606D142ED9}" type="presOf" srcId="{7D09CC3A-C7FD-4948-BAA8-77FEA29C6135}" destId="{BE55A1BD-56F7-4B42-B8BF-989F88A4C2E8}" srcOrd="0" destOrd="0" presId="urn:microsoft.com/office/officeart/2005/8/layout/vList2"/>
    <dgm:cxn modelId="{732F38BC-A6FF-F648-94B3-2A2A21BEDD0A}" type="presOf" srcId="{02AC0B6A-5C58-4765-97EF-9863A2D89251}" destId="{C4584B38-AA9F-894B-AC2A-7D81BD7A12E8}" srcOrd="0" destOrd="0" presId="urn:microsoft.com/office/officeart/2005/8/layout/vList2"/>
    <dgm:cxn modelId="{62F366D0-1E61-4B89-8DA5-4C94796D2A74}" srcId="{02AC0B6A-5C58-4765-97EF-9863A2D89251}" destId="{537FEAA7-92C1-44DE-ADF4-1EC17382D5A2}" srcOrd="0" destOrd="0" parTransId="{ACEA8129-6209-4735-AF14-6CEA10CA983B}" sibTransId="{A402F888-C10D-4318-B90B-95F2A2D7DAFE}"/>
    <dgm:cxn modelId="{0B616ED6-BB54-4D64-8D09-10AB4A16122C}" srcId="{02AC0B6A-5C58-4765-97EF-9863A2D89251}" destId="{111CCDF6-FEBD-411E-B8BB-47A64022DA5C}" srcOrd="1" destOrd="0" parTransId="{98B99EFB-1414-4AFA-875F-DCF42C88F600}" sibTransId="{8491A552-7002-4B43-9420-CF09B19E8824}"/>
    <dgm:cxn modelId="{BAB808E2-EF33-4276-91ED-1646CD799F6C}" srcId="{02AC0B6A-5C58-4765-97EF-9863A2D89251}" destId="{7D09CC3A-C7FD-4948-BAA8-77FEA29C6135}" srcOrd="5" destOrd="0" parTransId="{1E996E3B-64C5-4EF5-A69E-B231E1D7275A}" sibTransId="{8B33B203-21D5-47F8-B48D-27764BCB0266}"/>
    <dgm:cxn modelId="{79BABBEE-7599-654E-A5FC-6D9E92866C40}" type="presOf" srcId="{111CCDF6-FEBD-411E-B8BB-47A64022DA5C}" destId="{6331A373-F8A2-B34E-AD9E-4C9D872CBE56}" srcOrd="0" destOrd="0" presId="urn:microsoft.com/office/officeart/2005/8/layout/vList2"/>
    <dgm:cxn modelId="{9A371DB1-4137-2A48-A5FB-DC15B14F6CBF}" type="presParOf" srcId="{C4584B38-AA9F-894B-AC2A-7D81BD7A12E8}" destId="{59B3894E-B428-C343-92F5-81C7FE101183}" srcOrd="0" destOrd="0" presId="urn:microsoft.com/office/officeart/2005/8/layout/vList2"/>
    <dgm:cxn modelId="{AC80E5FD-B719-6D43-B34E-964B21382F41}" type="presParOf" srcId="{C4584B38-AA9F-894B-AC2A-7D81BD7A12E8}" destId="{B3243A6A-00AA-3C43-8827-D2EF2809BFAD}" srcOrd="1" destOrd="0" presId="urn:microsoft.com/office/officeart/2005/8/layout/vList2"/>
    <dgm:cxn modelId="{525BF2FC-EEB9-6348-9845-258D8DE71D47}" type="presParOf" srcId="{C4584B38-AA9F-894B-AC2A-7D81BD7A12E8}" destId="{6331A373-F8A2-B34E-AD9E-4C9D872CBE56}" srcOrd="2" destOrd="0" presId="urn:microsoft.com/office/officeart/2005/8/layout/vList2"/>
    <dgm:cxn modelId="{AE0E6DE0-EC32-8242-949C-2A9B026EDB1A}" type="presParOf" srcId="{C4584B38-AA9F-894B-AC2A-7D81BD7A12E8}" destId="{2F14D74B-4D4F-C342-BD21-EEFD9B2788BB}" srcOrd="3" destOrd="0" presId="urn:microsoft.com/office/officeart/2005/8/layout/vList2"/>
    <dgm:cxn modelId="{AD3CFE54-C939-2C4B-8C18-A014500D5FE3}" type="presParOf" srcId="{C4584B38-AA9F-894B-AC2A-7D81BD7A12E8}" destId="{B706C3F9-D4B2-DE49-B661-41BD72AABA01}" srcOrd="4" destOrd="0" presId="urn:microsoft.com/office/officeart/2005/8/layout/vList2"/>
    <dgm:cxn modelId="{8E68B1CF-7446-D540-A65D-3686DE00797B}" type="presParOf" srcId="{C4584B38-AA9F-894B-AC2A-7D81BD7A12E8}" destId="{AD12E2B8-3064-B046-9B05-B9477EE8A3C0}" srcOrd="5" destOrd="0" presId="urn:microsoft.com/office/officeart/2005/8/layout/vList2"/>
    <dgm:cxn modelId="{C73FEC8A-754C-DA46-B5CB-09BC6F67B03F}" type="presParOf" srcId="{C4584B38-AA9F-894B-AC2A-7D81BD7A12E8}" destId="{E372CEFA-E13A-B146-BF28-48B04685BC6B}" srcOrd="6" destOrd="0" presId="urn:microsoft.com/office/officeart/2005/8/layout/vList2"/>
    <dgm:cxn modelId="{B04760B3-8689-194F-87C5-30A57320A37F}" type="presParOf" srcId="{C4584B38-AA9F-894B-AC2A-7D81BD7A12E8}" destId="{3F0034EC-4516-BF49-88E4-FB52FC25DFD1}" srcOrd="7" destOrd="0" presId="urn:microsoft.com/office/officeart/2005/8/layout/vList2"/>
    <dgm:cxn modelId="{FEC11B44-9D2A-C348-9904-D94954353206}" type="presParOf" srcId="{C4584B38-AA9F-894B-AC2A-7D81BD7A12E8}" destId="{3D82378A-5594-8C4E-9B12-30F88866D4FA}" srcOrd="8" destOrd="0" presId="urn:microsoft.com/office/officeart/2005/8/layout/vList2"/>
    <dgm:cxn modelId="{F7DBAB6A-AE2A-B744-AE17-A4A051BF04CB}" type="presParOf" srcId="{C4584B38-AA9F-894B-AC2A-7D81BD7A12E8}" destId="{1636EC7C-3530-E246-AF95-1C46E494458B}" srcOrd="9" destOrd="0" presId="urn:microsoft.com/office/officeart/2005/8/layout/vList2"/>
    <dgm:cxn modelId="{DE5C1926-9A66-B841-A99C-1D2702AB85A4}" type="presParOf" srcId="{C4584B38-AA9F-894B-AC2A-7D81BD7A12E8}" destId="{BE55A1BD-56F7-4B42-B8BF-989F88A4C2E8}" srcOrd="10" destOrd="0" presId="urn:microsoft.com/office/officeart/2005/8/layout/vList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2AC0B6A-5C58-4765-97EF-9863A2D89251}"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537FEAA7-92C1-44DE-ADF4-1EC17382D5A2}">
      <dgm:prSet/>
      <dgm:spPr/>
      <dgm:t>
        <a:bodyPr/>
        <a:lstStyle/>
        <a:p>
          <a:r>
            <a:rPr lang="en-US" dirty="0"/>
            <a:t>Added </a:t>
          </a:r>
          <a:r>
            <a:rPr lang="en-US" b="1" dirty="0"/>
            <a:t>physical activity level</a:t>
          </a:r>
          <a:r>
            <a:rPr lang="en-US" dirty="0"/>
            <a:t> to the biomarker-only regression model.</a:t>
          </a:r>
        </a:p>
      </dgm:t>
    </dgm:pt>
    <dgm:pt modelId="{ACEA8129-6209-4735-AF14-6CEA10CA983B}" type="parTrans" cxnId="{62F366D0-1E61-4B89-8DA5-4C94796D2A74}">
      <dgm:prSet/>
      <dgm:spPr/>
      <dgm:t>
        <a:bodyPr/>
        <a:lstStyle/>
        <a:p>
          <a:endParaRPr lang="en-US"/>
        </a:p>
      </dgm:t>
    </dgm:pt>
    <dgm:pt modelId="{A402F888-C10D-4318-B90B-95F2A2D7DAFE}" type="sibTrans" cxnId="{62F366D0-1E61-4B89-8DA5-4C94796D2A74}">
      <dgm:prSet/>
      <dgm:spPr/>
      <dgm:t>
        <a:bodyPr/>
        <a:lstStyle/>
        <a:p>
          <a:endParaRPr lang="en-US"/>
        </a:p>
      </dgm:t>
    </dgm:pt>
    <dgm:pt modelId="{111CCDF6-FEBD-411E-B8BB-47A64022DA5C}">
      <dgm:prSet/>
      <dgm:spPr/>
      <dgm:t>
        <a:bodyPr/>
        <a:lstStyle/>
        <a:p>
          <a:r>
            <a:rPr lang="en-US" dirty="0"/>
            <a:t>The model remained </a:t>
          </a:r>
          <a:r>
            <a:rPr lang="en-US" b="1" dirty="0"/>
            <a:t>statistically significant</a:t>
          </a:r>
          <a:r>
            <a:rPr lang="en-US" dirty="0"/>
            <a:t>, F(6, 1301) = 22.33, </a:t>
          </a:r>
          <a:r>
            <a:rPr lang="en-US" b="1" dirty="0"/>
            <a:t>p &lt; 0.001</a:t>
          </a:r>
          <a:r>
            <a:rPr lang="en-US" dirty="0"/>
            <a:t>.</a:t>
          </a:r>
        </a:p>
      </dgm:t>
    </dgm:pt>
    <dgm:pt modelId="{98B99EFB-1414-4AFA-875F-DCF42C88F600}" type="parTrans" cxnId="{0B616ED6-BB54-4D64-8D09-10AB4A16122C}">
      <dgm:prSet/>
      <dgm:spPr/>
      <dgm:t>
        <a:bodyPr/>
        <a:lstStyle/>
        <a:p>
          <a:endParaRPr lang="en-US"/>
        </a:p>
      </dgm:t>
    </dgm:pt>
    <dgm:pt modelId="{8491A552-7002-4B43-9420-CF09B19E8824}" type="sibTrans" cxnId="{0B616ED6-BB54-4D64-8D09-10AB4A16122C}">
      <dgm:prSet/>
      <dgm:spPr/>
      <dgm:t>
        <a:bodyPr/>
        <a:lstStyle/>
        <a:p>
          <a:endParaRPr lang="en-US"/>
        </a:p>
      </dgm:t>
    </dgm:pt>
    <dgm:pt modelId="{DE8DD86D-BDB0-4C24-AF42-99DDC7ABD721}">
      <dgm:prSet/>
      <dgm:spPr/>
      <dgm:t>
        <a:bodyPr/>
        <a:lstStyle/>
        <a:p>
          <a:r>
            <a:rPr lang="en-US" b="1" dirty="0"/>
            <a:t>Adjusted R² increased slightly</a:t>
          </a:r>
          <a:r>
            <a:rPr lang="en-US" dirty="0"/>
            <a:t> to 0.089 (8.9%), suggesting a small improvement in explanatory power.</a:t>
          </a:r>
        </a:p>
      </dgm:t>
    </dgm:pt>
    <dgm:pt modelId="{CC5E7844-F2B1-4456-B1FF-0076ABCD743F}" type="parTrans" cxnId="{9C052C4E-49A5-450B-9BC6-27172B9427FB}">
      <dgm:prSet/>
      <dgm:spPr/>
      <dgm:t>
        <a:bodyPr/>
        <a:lstStyle/>
        <a:p>
          <a:endParaRPr lang="en-US"/>
        </a:p>
      </dgm:t>
    </dgm:pt>
    <dgm:pt modelId="{A4640EEE-4132-4E9D-9D4A-39A12398849E}" type="sibTrans" cxnId="{9C052C4E-49A5-450B-9BC6-27172B9427FB}">
      <dgm:prSet/>
      <dgm:spPr/>
      <dgm:t>
        <a:bodyPr/>
        <a:lstStyle/>
        <a:p>
          <a:endParaRPr lang="en-US"/>
        </a:p>
      </dgm:t>
    </dgm:pt>
    <dgm:pt modelId="{98C420A6-7963-48C6-9598-CC86EDE6F9FC}">
      <dgm:prSet/>
      <dgm:spPr/>
      <dgm:t>
        <a:bodyPr/>
        <a:lstStyle/>
        <a:p>
          <a:r>
            <a:rPr lang="en-US" b="1" dirty="0"/>
            <a:t>Physical activity level</a:t>
          </a:r>
          <a:r>
            <a:rPr lang="en-US" dirty="0"/>
            <a:t> was a significant predictor (</a:t>
          </a:r>
          <a:r>
            <a:rPr lang="en-US" b="1" dirty="0"/>
            <a:t>p &lt; 0.001</a:t>
          </a:r>
          <a:r>
            <a:rPr lang="en-US" dirty="0"/>
            <a:t>).</a:t>
          </a:r>
        </a:p>
      </dgm:t>
    </dgm:pt>
    <dgm:pt modelId="{CFC62EAB-8F79-423F-A251-F10AB44500CA}" type="parTrans" cxnId="{E02C7140-4D22-4333-850B-86F7677E9677}">
      <dgm:prSet/>
      <dgm:spPr/>
      <dgm:t>
        <a:bodyPr/>
        <a:lstStyle/>
        <a:p>
          <a:endParaRPr lang="en-US"/>
        </a:p>
      </dgm:t>
    </dgm:pt>
    <dgm:pt modelId="{BE37F863-D02F-434D-A3AC-ECED1CAF1DCB}" type="sibTrans" cxnId="{E02C7140-4D22-4333-850B-86F7677E9677}">
      <dgm:prSet/>
      <dgm:spPr/>
      <dgm:t>
        <a:bodyPr/>
        <a:lstStyle/>
        <a:p>
          <a:endParaRPr lang="en-US"/>
        </a:p>
      </dgm:t>
    </dgm:pt>
    <dgm:pt modelId="{E4CE52F7-64AB-4BB9-8367-79202F07A583}">
      <dgm:prSet/>
      <dgm:spPr/>
      <dgm:t>
        <a:bodyPr/>
        <a:lstStyle/>
        <a:p>
          <a:r>
            <a:rPr lang="en-US" b="0" i="0" u="none" dirty="0"/>
            <a:t>Lower activity levels were associated with </a:t>
          </a:r>
          <a:r>
            <a:rPr lang="en-US" b="1" i="0" u="none" dirty="0"/>
            <a:t>higher biological age (GrimAge)</a:t>
          </a:r>
          <a:r>
            <a:rPr lang="en-US" b="0" i="0" u="none" dirty="0"/>
            <a:t>.</a:t>
          </a:r>
          <a:endParaRPr lang="en-US" dirty="0"/>
        </a:p>
      </dgm:t>
    </dgm:pt>
    <dgm:pt modelId="{1CC2BCF3-D48B-4347-BB6D-2D9F74CDD2C6}" type="parTrans" cxnId="{F9C7BBAA-3C76-4857-98F2-36A266494873}">
      <dgm:prSet/>
      <dgm:spPr/>
      <dgm:t>
        <a:bodyPr/>
        <a:lstStyle/>
        <a:p>
          <a:endParaRPr lang="en-US"/>
        </a:p>
      </dgm:t>
    </dgm:pt>
    <dgm:pt modelId="{C2C7352E-270E-410D-AE43-A9404F9AB0D3}" type="sibTrans" cxnId="{F9C7BBAA-3C76-4857-98F2-36A266494873}">
      <dgm:prSet/>
      <dgm:spPr/>
      <dgm:t>
        <a:bodyPr/>
        <a:lstStyle/>
        <a:p>
          <a:endParaRPr lang="en-US"/>
        </a:p>
      </dgm:t>
    </dgm:pt>
    <dgm:pt modelId="{7D09CC3A-C7FD-4948-BAA8-77FEA29C6135}">
      <dgm:prSet/>
      <dgm:spPr>
        <a:solidFill>
          <a:schemeClr val="accent6">
            <a:lumMod val="75000"/>
          </a:schemeClr>
        </a:solidFill>
      </dgm:spPr>
      <dgm:t>
        <a:bodyPr/>
        <a:lstStyle/>
        <a:p>
          <a:r>
            <a:rPr lang="en-US" b="1" i="0" dirty="0"/>
            <a:t>Conclusion:</a:t>
          </a:r>
          <a:r>
            <a:rPr lang="en-US" b="0" i="0" dirty="0"/>
            <a:t> Including</a:t>
          </a:r>
          <a:r>
            <a:rPr lang="en-US" b="0" i="0" u="none" dirty="0"/>
            <a:t> physical activity, </a:t>
          </a:r>
          <a:r>
            <a:rPr lang="en-US" b="1" i="0" u="none" dirty="0"/>
            <a:t>adds predictive value</a:t>
          </a:r>
          <a:r>
            <a:rPr lang="en-US" b="0" i="0" u="none" dirty="0"/>
            <a:t> beyond biomarkers alone. The null hypothesis was rejected.</a:t>
          </a:r>
          <a:endParaRPr lang="en-US" dirty="0"/>
        </a:p>
      </dgm:t>
    </dgm:pt>
    <dgm:pt modelId="{1E996E3B-64C5-4EF5-A69E-B231E1D7275A}" type="parTrans" cxnId="{BAB808E2-EF33-4276-91ED-1646CD799F6C}">
      <dgm:prSet/>
      <dgm:spPr/>
      <dgm:t>
        <a:bodyPr/>
        <a:lstStyle/>
        <a:p>
          <a:endParaRPr lang="en-US"/>
        </a:p>
      </dgm:t>
    </dgm:pt>
    <dgm:pt modelId="{8B33B203-21D5-47F8-B48D-27764BCB0266}" type="sibTrans" cxnId="{BAB808E2-EF33-4276-91ED-1646CD799F6C}">
      <dgm:prSet/>
      <dgm:spPr/>
      <dgm:t>
        <a:bodyPr/>
        <a:lstStyle/>
        <a:p>
          <a:endParaRPr lang="en-US"/>
        </a:p>
      </dgm:t>
    </dgm:pt>
    <dgm:pt modelId="{C4584B38-AA9F-894B-AC2A-7D81BD7A12E8}" type="pres">
      <dgm:prSet presAssocID="{02AC0B6A-5C58-4765-97EF-9863A2D89251}" presName="linear" presStyleCnt="0">
        <dgm:presLayoutVars>
          <dgm:animLvl val="lvl"/>
          <dgm:resizeHandles val="exact"/>
        </dgm:presLayoutVars>
      </dgm:prSet>
      <dgm:spPr/>
    </dgm:pt>
    <dgm:pt modelId="{59B3894E-B428-C343-92F5-81C7FE101183}" type="pres">
      <dgm:prSet presAssocID="{537FEAA7-92C1-44DE-ADF4-1EC17382D5A2}" presName="parentText" presStyleLbl="node1" presStyleIdx="0" presStyleCnt="6">
        <dgm:presLayoutVars>
          <dgm:chMax val="0"/>
          <dgm:bulletEnabled val="1"/>
        </dgm:presLayoutVars>
      </dgm:prSet>
      <dgm:spPr/>
    </dgm:pt>
    <dgm:pt modelId="{B3243A6A-00AA-3C43-8827-D2EF2809BFAD}" type="pres">
      <dgm:prSet presAssocID="{A402F888-C10D-4318-B90B-95F2A2D7DAFE}" presName="spacer" presStyleCnt="0"/>
      <dgm:spPr/>
    </dgm:pt>
    <dgm:pt modelId="{6331A373-F8A2-B34E-AD9E-4C9D872CBE56}" type="pres">
      <dgm:prSet presAssocID="{111CCDF6-FEBD-411E-B8BB-47A64022DA5C}" presName="parentText" presStyleLbl="node1" presStyleIdx="1" presStyleCnt="6">
        <dgm:presLayoutVars>
          <dgm:chMax val="0"/>
          <dgm:bulletEnabled val="1"/>
        </dgm:presLayoutVars>
      </dgm:prSet>
      <dgm:spPr/>
    </dgm:pt>
    <dgm:pt modelId="{2F14D74B-4D4F-C342-BD21-EEFD9B2788BB}" type="pres">
      <dgm:prSet presAssocID="{8491A552-7002-4B43-9420-CF09B19E8824}" presName="spacer" presStyleCnt="0"/>
      <dgm:spPr/>
    </dgm:pt>
    <dgm:pt modelId="{B706C3F9-D4B2-DE49-B661-41BD72AABA01}" type="pres">
      <dgm:prSet presAssocID="{DE8DD86D-BDB0-4C24-AF42-99DDC7ABD721}" presName="parentText" presStyleLbl="node1" presStyleIdx="2" presStyleCnt="6">
        <dgm:presLayoutVars>
          <dgm:chMax val="0"/>
          <dgm:bulletEnabled val="1"/>
        </dgm:presLayoutVars>
      </dgm:prSet>
      <dgm:spPr/>
    </dgm:pt>
    <dgm:pt modelId="{AD12E2B8-3064-B046-9B05-B9477EE8A3C0}" type="pres">
      <dgm:prSet presAssocID="{A4640EEE-4132-4E9D-9D4A-39A12398849E}" presName="spacer" presStyleCnt="0"/>
      <dgm:spPr/>
    </dgm:pt>
    <dgm:pt modelId="{E372CEFA-E13A-B146-BF28-48B04685BC6B}" type="pres">
      <dgm:prSet presAssocID="{98C420A6-7963-48C6-9598-CC86EDE6F9FC}" presName="parentText" presStyleLbl="node1" presStyleIdx="3" presStyleCnt="6">
        <dgm:presLayoutVars>
          <dgm:chMax val="0"/>
          <dgm:bulletEnabled val="1"/>
        </dgm:presLayoutVars>
      </dgm:prSet>
      <dgm:spPr/>
    </dgm:pt>
    <dgm:pt modelId="{3F0034EC-4516-BF49-88E4-FB52FC25DFD1}" type="pres">
      <dgm:prSet presAssocID="{BE37F863-D02F-434D-A3AC-ECED1CAF1DCB}" presName="spacer" presStyleCnt="0"/>
      <dgm:spPr/>
    </dgm:pt>
    <dgm:pt modelId="{3D82378A-5594-8C4E-9B12-30F88866D4FA}" type="pres">
      <dgm:prSet presAssocID="{E4CE52F7-64AB-4BB9-8367-79202F07A583}" presName="parentText" presStyleLbl="node1" presStyleIdx="4" presStyleCnt="6">
        <dgm:presLayoutVars>
          <dgm:chMax val="0"/>
          <dgm:bulletEnabled val="1"/>
        </dgm:presLayoutVars>
      </dgm:prSet>
      <dgm:spPr/>
    </dgm:pt>
    <dgm:pt modelId="{1636EC7C-3530-E246-AF95-1C46E494458B}" type="pres">
      <dgm:prSet presAssocID="{C2C7352E-270E-410D-AE43-A9404F9AB0D3}" presName="spacer" presStyleCnt="0"/>
      <dgm:spPr/>
    </dgm:pt>
    <dgm:pt modelId="{BE55A1BD-56F7-4B42-B8BF-989F88A4C2E8}" type="pres">
      <dgm:prSet presAssocID="{7D09CC3A-C7FD-4948-BAA8-77FEA29C6135}" presName="parentText" presStyleLbl="node1" presStyleIdx="5" presStyleCnt="6">
        <dgm:presLayoutVars>
          <dgm:chMax val="0"/>
          <dgm:bulletEnabled val="1"/>
        </dgm:presLayoutVars>
      </dgm:prSet>
      <dgm:spPr/>
    </dgm:pt>
  </dgm:ptLst>
  <dgm:cxnLst>
    <dgm:cxn modelId="{5658F203-F8E8-EE47-A6C1-E1DBE412E804}" type="presOf" srcId="{537FEAA7-92C1-44DE-ADF4-1EC17382D5A2}" destId="{59B3894E-B428-C343-92F5-81C7FE101183}" srcOrd="0" destOrd="0" presId="urn:microsoft.com/office/officeart/2005/8/layout/vList2"/>
    <dgm:cxn modelId="{8C111A34-D37C-874C-B042-0A9DFC7D992D}" type="presOf" srcId="{98C420A6-7963-48C6-9598-CC86EDE6F9FC}" destId="{E372CEFA-E13A-B146-BF28-48B04685BC6B}" srcOrd="0" destOrd="0" presId="urn:microsoft.com/office/officeart/2005/8/layout/vList2"/>
    <dgm:cxn modelId="{E02C7140-4D22-4333-850B-86F7677E9677}" srcId="{02AC0B6A-5C58-4765-97EF-9863A2D89251}" destId="{98C420A6-7963-48C6-9598-CC86EDE6F9FC}" srcOrd="3" destOrd="0" parTransId="{CFC62EAB-8F79-423F-A251-F10AB44500CA}" sibTransId="{BE37F863-D02F-434D-A3AC-ECED1CAF1DCB}"/>
    <dgm:cxn modelId="{9C052C4E-49A5-450B-9BC6-27172B9427FB}" srcId="{02AC0B6A-5C58-4765-97EF-9863A2D89251}" destId="{DE8DD86D-BDB0-4C24-AF42-99DDC7ABD721}" srcOrd="2" destOrd="0" parTransId="{CC5E7844-F2B1-4456-B1FF-0076ABCD743F}" sibTransId="{A4640EEE-4132-4E9D-9D4A-39A12398849E}"/>
    <dgm:cxn modelId="{D0B8D657-534B-B44F-BF25-F8E905656143}" type="presOf" srcId="{DE8DD86D-BDB0-4C24-AF42-99DDC7ABD721}" destId="{B706C3F9-D4B2-DE49-B661-41BD72AABA01}" srcOrd="0" destOrd="0" presId="urn:microsoft.com/office/officeart/2005/8/layout/vList2"/>
    <dgm:cxn modelId="{8E459F9E-EB85-5444-A0C0-94487FC5C4E9}" type="presOf" srcId="{E4CE52F7-64AB-4BB9-8367-79202F07A583}" destId="{3D82378A-5594-8C4E-9B12-30F88866D4FA}" srcOrd="0" destOrd="0" presId="urn:microsoft.com/office/officeart/2005/8/layout/vList2"/>
    <dgm:cxn modelId="{F9C7BBAA-3C76-4857-98F2-36A266494873}" srcId="{02AC0B6A-5C58-4765-97EF-9863A2D89251}" destId="{E4CE52F7-64AB-4BB9-8367-79202F07A583}" srcOrd="4" destOrd="0" parTransId="{1CC2BCF3-D48B-4347-BB6D-2D9F74CDD2C6}" sibTransId="{C2C7352E-270E-410D-AE43-A9404F9AB0D3}"/>
    <dgm:cxn modelId="{B53EA0B3-4BEC-6749-9B54-00606D142ED9}" type="presOf" srcId="{7D09CC3A-C7FD-4948-BAA8-77FEA29C6135}" destId="{BE55A1BD-56F7-4B42-B8BF-989F88A4C2E8}" srcOrd="0" destOrd="0" presId="urn:microsoft.com/office/officeart/2005/8/layout/vList2"/>
    <dgm:cxn modelId="{732F38BC-A6FF-F648-94B3-2A2A21BEDD0A}" type="presOf" srcId="{02AC0B6A-5C58-4765-97EF-9863A2D89251}" destId="{C4584B38-AA9F-894B-AC2A-7D81BD7A12E8}" srcOrd="0" destOrd="0" presId="urn:microsoft.com/office/officeart/2005/8/layout/vList2"/>
    <dgm:cxn modelId="{62F366D0-1E61-4B89-8DA5-4C94796D2A74}" srcId="{02AC0B6A-5C58-4765-97EF-9863A2D89251}" destId="{537FEAA7-92C1-44DE-ADF4-1EC17382D5A2}" srcOrd="0" destOrd="0" parTransId="{ACEA8129-6209-4735-AF14-6CEA10CA983B}" sibTransId="{A402F888-C10D-4318-B90B-95F2A2D7DAFE}"/>
    <dgm:cxn modelId="{0B616ED6-BB54-4D64-8D09-10AB4A16122C}" srcId="{02AC0B6A-5C58-4765-97EF-9863A2D89251}" destId="{111CCDF6-FEBD-411E-B8BB-47A64022DA5C}" srcOrd="1" destOrd="0" parTransId="{98B99EFB-1414-4AFA-875F-DCF42C88F600}" sibTransId="{8491A552-7002-4B43-9420-CF09B19E8824}"/>
    <dgm:cxn modelId="{BAB808E2-EF33-4276-91ED-1646CD799F6C}" srcId="{02AC0B6A-5C58-4765-97EF-9863A2D89251}" destId="{7D09CC3A-C7FD-4948-BAA8-77FEA29C6135}" srcOrd="5" destOrd="0" parTransId="{1E996E3B-64C5-4EF5-A69E-B231E1D7275A}" sibTransId="{8B33B203-21D5-47F8-B48D-27764BCB0266}"/>
    <dgm:cxn modelId="{79BABBEE-7599-654E-A5FC-6D9E92866C40}" type="presOf" srcId="{111CCDF6-FEBD-411E-B8BB-47A64022DA5C}" destId="{6331A373-F8A2-B34E-AD9E-4C9D872CBE56}" srcOrd="0" destOrd="0" presId="urn:microsoft.com/office/officeart/2005/8/layout/vList2"/>
    <dgm:cxn modelId="{9A371DB1-4137-2A48-A5FB-DC15B14F6CBF}" type="presParOf" srcId="{C4584B38-AA9F-894B-AC2A-7D81BD7A12E8}" destId="{59B3894E-B428-C343-92F5-81C7FE101183}" srcOrd="0" destOrd="0" presId="urn:microsoft.com/office/officeart/2005/8/layout/vList2"/>
    <dgm:cxn modelId="{AC80E5FD-B719-6D43-B34E-964B21382F41}" type="presParOf" srcId="{C4584B38-AA9F-894B-AC2A-7D81BD7A12E8}" destId="{B3243A6A-00AA-3C43-8827-D2EF2809BFAD}" srcOrd="1" destOrd="0" presId="urn:microsoft.com/office/officeart/2005/8/layout/vList2"/>
    <dgm:cxn modelId="{525BF2FC-EEB9-6348-9845-258D8DE71D47}" type="presParOf" srcId="{C4584B38-AA9F-894B-AC2A-7D81BD7A12E8}" destId="{6331A373-F8A2-B34E-AD9E-4C9D872CBE56}" srcOrd="2" destOrd="0" presId="urn:microsoft.com/office/officeart/2005/8/layout/vList2"/>
    <dgm:cxn modelId="{AE0E6DE0-EC32-8242-949C-2A9B026EDB1A}" type="presParOf" srcId="{C4584B38-AA9F-894B-AC2A-7D81BD7A12E8}" destId="{2F14D74B-4D4F-C342-BD21-EEFD9B2788BB}" srcOrd="3" destOrd="0" presId="urn:microsoft.com/office/officeart/2005/8/layout/vList2"/>
    <dgm:cxn modelId="{AD3CFE54-C939-2C4B-8C18-A014500D5FE3}" type="presParOf" srcId="{C4584B38-AA9F-894B-AC2A-7D81BD7A12E8}" destId="{B706C3F9-D4B2-DE49-B661-41BD72AABA01}" srcOrd="4" destOrd="0" presId="urn:microsoft.com/office/officeart/2005/8/layout/vList2"/>
    <dgm:cxn modelId="{8E68B1CF-7446-D540-A65D-3686DE00797B}" type="presParOf" srcId="{C4584B38-AA9F-894B-AC2A-7D81BD7A12E8}" destId="{AD12E2B8-3064-B046-9B05-B9477EE8A3C0}" srcOrd="5" destOrd="0" presId="urn:microsoft.com/office/officeart/2005/8/layout/vList2"/>
    <dgm:cxn modelId="{C73FEC8A-754C-DA46-B5CB-09BC6F67B03F}" type="presParOf" srcId="{C4584B38-AA9F-894B-AC2A-7D81BD7A12E8}" destId="{E372CEFA-E13A-B146-BF28-48B04685BC6B}" srcOrd="6" destOrd="0" presId="urn:microsoft.com/office/officeart/2005/8/layout/vList2"/>
    <dgm:cxn modelId="{B04760B3-8689-194F-87C5-30A57320A37F}" type="presParOf" srcId="{C4584B38-AA9F-894B-AC2A-7D81BD7A12E8}" destId="{3F0034EC-4516-BF49-88E4-FB52FC25DFD1}" srcOrd="7" destOrd="0" presId="urn:microsoft.com/office/officeart/2005/8/layout/vList2"/>
    <dgm:cxn modelId="{FEC11B44-9D2A-C348-9904-D94954353206}" type="presParOf" srcId="{C4584B38-AA9F-894B-AC2A-7D81BD7A12E8}" destId="{3D82378A-5594-8C4E-9B12-30F88866D4FA}" srcOrd="8" destOrd="0" presId="urn:microsoft.com/office/officeart/2005/8/layout/vList2"/>
    <dgm:cxn modelId="{F7DBAB6A-AE2A-B744-AE17-A4A051BF04CB}" type="presParOf" srcId="{C4584B38-AA9F-894B-AC2A-7D81BD7A12E8}" destId="{1636EC7C-3530-E246-AF95-1C46E494458B}" srcOrd="9" destOrd="0" presId="urn:microsoft.com/office/officeart/2005/8/layout/vList2"/>
    <dgm:cxn modelId="{DE5C1926-9A66-B841-A99C-1D2702AB85A4}" type="presParOf" srcId="{C4584B38-AA9F-894B-AC2A-7D81BD7A12E8}" destId="{BE55A1BD-56F7-4B42-B8BF-989F88A4C2E8}" srcOrd="10"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02AC0B6A-5C58-4765-97EF-9863A2D89251}"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537FEAA7-92C1-44DE-ADF4-1EC17382D5A2}">
      <dgm:prSet/>
      <dgm:spPr/>
      <dgm:t>
        <a:bodyPr/>
        <a:lstStyle/>
        <a:p>
          <a:r>
            <a:rPr lang="en-US" b="0" i="0" u="none" dirty="0"/>
            <a:t>Model was statistically significant: F(17, 1290) = 249.5, p &lt; 0.001</a:t>
          </a:r>
          <a:endParaRPr lang="en-US" dirty="0"/>
        </a:p>
      </dgm:t>
    </dgm:pt>
    <dgm:pt modelId="{ACEA8129-6209-4735-AF14-6CEA10CA983B}" type="parTrans" cxnId="{62F366D0-1E61-4B89-8DA5-4C94796D2A74}">
      <dgm:prSet/>
      <dgm:spPr/>
      <dgm:t>
        <a:bodyPr/>
        <a:lstStyle/>
        <a:p>
          <a:endParaRPr lang="en-US"/>
        </a:p>
      </dgm:t>
    </dgm:pt>
    <dgm:pt modelId="{A402F888-C10D-4318-B90B-95F2A2D7DAFE}" type="sibTrans" cxnId="{62F366D0-1E61-4B89-8DA5-4C94796D2A74}">
      <dgm:prSet/>
      <dgm:spPr/>
      <dgm:t>
        <a:bodyPr/>
        <a:lstStyle/>
        <a:p>
          <a:endParaRPr lang="en-US"/>
        </a:p>
      </dgm:t>
    </dgm:pt>
    <dgm:pt modelId="{111CCDF6-FEBD-411E-B8BB-47A64022DA5C}">
      <dgm:prSet/>
      <dgm:spPr/>
      <dgm:t>
        <a:bodyPr/>
        <a:lstStyle/>
        <a:p>
          <a:r>
            <a:rPr lang="en-US" dirty="0"/>
            <a:t>Adjusted R² = 0.764, explaining 76.7% of the variance in GrimAge</a:t>
          </a:r>
        </a:p>
      </dgm:t>
    </dgm:pt>
    <dgm:pt modelId="{98B99EFB-1414-4AFA-875F-DCF42C88F600}" type="parTrans" cxnId="{0B616ED6-BB54-4D64-8D09-10AB4A16122C}">
      <dgm:prSet/>
      <dgm:spPr/>
      <dgm:t>
        <a:bodyPr/>
        <a:lstStyle/>
        <a:p>
          <a:endParaRPr lang="en-US"/>
        </a:p>
      </dgm:t>
    </dgm:pt>
    <dgm:pt modelId="{8491A552-7002-4B43-9420-CF09B19E8824}" type="sibTrans" cxnId="{0B616ED6-BB54-4D64-8D09-10AB4A16122C}">
      <dgm:prSet/>
      <dgm:spPr/>
      <dgm:t>
        <a:bodyPr/>
        <a:lstStyle/>
        <a:p>
          <a:endParaRPr lang="en-US"/>
        </a:p>
      </dgm:t>
    </dgm:pt>
    <dgm:pt modelId="{DE8DD86D-BDB0-4C24-AF42-99DDC7ABD721}">
      <dgm:prSet/>
      <dgm:spPr/>
      <dgm:t>
        <a:bodyPr/>
        <a:lstStyle/>
        <a:p>
          <a:r>
            <a:rPr lang="en-US" dirty="0"/>
            <a:t>Significant predictors: age, telomere length, CRP, vitamin D, gender, self-reported health</a:t>
          </a:r>
        </a:p>
      </dgm:t>
    </dgm:pt>
    <dgm:pt modelId="{CC5E7844-F2B1-4456-B1FF-0076ABCD743F}" type="parTrans" cxnId="{9C052C4E-49A5-450B-9BC6-27172B9427FB}">
      <dgm:prSet/>
      <dgm:spPr/>
      <dgm:t>
        <a:bodyPr/>
        <a:lstStyle/>
        <a:p>
          <a:endParaRPr lang="en-US"/>
        </a:p>
      </dgm:t>
    </dgm:pt>
    <dgm:pt modelId="{A4640EEE-4132-4E9D-9D4A-39A12398849E}" type="sibTrans" cxnId="{9C052C4E-49A5-450B-9BC6-27172B9427FB}">
      <dgm:prSet/>
      <dgm:spPr/>
      <dgm:t>
        <a:bodyPr/>
        <a:lstStyle/>
        <a:p>
          <a:endParaRPr lang="en-US"/>
        </a:p>
      </dgm:t>
    </dgm:pt>
    <dgm:pt modelId="{98C420A6-7963-48C6-9598-CC86EDE6F9FC}">
      <dgm:prSet/>
      <dgm:spPr/>
      <dgm:t>
        <a:bodyPr/>
        <a:lstStyle/>
        <a:p>
          <a:r>
            <a:rPr lang="en-US" dirty="0"/>
            <a:t>Higher age, CRP, and male gender → higher GrimAge</a:t>
          </a:r>
        </a:p>
      </dgm:t>
    </dgm:pt>
    <dgm:pt modelId="{CFC62EAB-8F79-423F-A251-F10AB44500CA}" type="parTrans" cxnId="{E02C7140-4D22-4333-850B-86F7677E9677}">
      <dgm:prSet/>
      <dgm:spPr/>
      <dgm:t>
        <a:bodyPr/>
        <a:lstStyle/>
        <a:p>
          <a:endParaRPr lang="en-US"/>
        </a:p>
      </dgm:t>
    </dgm:pt>
    <dgm:pt modelId="{BE37F863-D02F-434D-A3AC-ECED1CAF1DCB}" type="sibTrans" cxnId="{E02C7140-4D22-4333-850B-86F7677E9677}">
      <dgm:prSet/>
      <dgm:spPr/>
      <dgm:t>
        <a:bodyPr/>
        <a:lstStyle/>
        <a:p>
          <a:endParaRPr lang="en-US"/>
        </a:p>
      </dgm:t>
    </dgm:pt>
    <dgm:pt modelId="{E4CE52F7-64AB-4BB9-8367-79202F07A583}">
      <dgm:prSet/>
      <dgm:spPr/>
      <dgm:t>
        <a:bodyPr/>
        <a:lstStyle/>
        <a:p>
          <a:r>
            <a:rPr lang="en-US" b="0" i="0" u="none" dirty="0"/>
            <a:t>Longer telomeres, more vitamin D, better self-rated health → lower GrimAge</a:t>
          </a:r>
          <a:endParaRPr lang="en-US" dirty="0"/>
        </a:p>
      </dgm:t>
    </dgm:pt>
    <dgm:pt modelId="{1CC2BCF3-D48B-4347-BB6D-2D9F74CDD2C6}" type="parTrans" cxnId="{F9C7BBAA-3C76-4857-98F2-36A266494873}">
      <dgm:prSet/>
      <dgm:spPr/>
      <dgm:t>
        <a:bodyPr/>
        <a:lstStyle/>
        <a:p>
          <a:endParaRPr lang="en-US"/>
        </a:p>
      </dgm:t>
    </dgm:pt>
    <dgm:pt modelId="{C2C7352E-270E-410D-AE43-A9404F9AB0D3}" type="sibTrans" cxnId="{F9C7BBAA-3C76-4857-98F2-36A266494873}">
      <dgm:prSet/>
      <dgm:spPr/>
      <dgm:t>
        <a:bodyPr/>
        <a:lstStyle/>
        <a:p>
          <a:endParaRPr lang="en-US"/>
        </a:p>
      </dgm:t>
    </dgm:pt>
    <dgm:pt modelId="{7D09CC3A-C7FD-4948-BAA8-77FEA29C6135}">
      <dgm:prSet/>
      <dgm:spPr>
        <a:solidFill>
          <a:schemeClr val="accent6">
            <a:lumMod val="75000"/>
          </a:schemeClr>
        </a:solidFill>
      </dgm:spPr>
      <dgm:t>
        <a:bodyPr/>
        <a:lstStyle/>
        <a:p>
          <a:r>
            <a:rPr lang="en-US" b="1" i="0" dirty="0"/>
            <a:t>Conclusion:</a:t>
          </a:r>
          <a:r>
            <a:rPr lang="en-US" b="0" i="0" dirty="0"/>
            <a:t> </a:t>
          </a:r>
          <a:r>
            <a:rPr lang="en-US" b="0" i="0" u="none" dirty="0"/>
            <a:t>null hypothesis rejected for CRP, vitamin D, and self-rated health. </a:t>
          </a:r>
          <a:endParaRPr lang="en-US" dirty="0"/>
        </a:p>
      </dgm:t>
    </dgm:pt>
    <dgm:pt modelId="{1E996E3B-64C5-4EF5-A69E-B231E1D7275A}" type="parTrans" cxnId="{BAB808E2-EF33-4276-91ED-1646CD799F6C}">
      <dgm:prSet/>
      <dgm:spPr/>
      <dgm:t>
        <a:bodyPr/>
        <a:lstStyle/>
        <a:p>
          <a:endParaRPr lang="en-US"/>
        </a:p>
      </dgm:t>
    </dgm:pt>
    <dgm:pt modelId="{8B33B203-21D5-47F8-B48D-27764BCB0266}" type="sibTrans" cxnId="{BAB808E2-EF33-4276-91ED-1646CD799F6C}">
      <dgm:prSet/>
      <dgm:spPr/>
      <dgm:t>
        <a:bodyPr/>
        <a:lstStyle/>
        <a:p>
          <a:endParaRPr lang="en-US"/>
        </a:p>
      </dgm:t>
    </dgm:pt>
    <dgm:pt modelId="{C4584B38-AA9F-894B-AC2A-7D81BD7A12E8}" type="pres">
      <dgm:prSet presAssocID="{02AC0B6A-5C58-4765-97EF-9863A2D89251}" presName="linear" presStyleCnt="0">
        <dgm:presLayoutVars>
          <dgm:animLvl val="lvl"/>
          <dgm:resizeHandles val="exact"/>
        </dgm:presLayoutVars>
      </dgm:prSet>
      <dgm:spPr/>
    </dgm:pt>
    <dgm:pt modelId="{59B3894E-B428-C343-92F5-81C7FE101183}" type="pres">
      <dgm:prSet presAssocID="{537FEAA7-92C1-44DE-ADF4-1EC17382D5A2}" presName="parentText" presStyleLbl="node1" presStyleIdx="0" presStyleCnt="6">
        <dgm:presLayoutVars>
          <dgm:chMax val="0"/>
          <dgm:bulletEnabled val="1"/>
        </dgm:presLayoutVars>
      </dgm:prSet>
      <dgm:spPr/>
    </dgm:pt>
    <dgm:pt modelId="{B3243A6A-00AA-3C43-8827-D2EF2809BFAD}" type="pres">
      <dgm:prSet presAssocID="{A402F888-C10D-4318-B90B-95F2A2D7DAFE}" presName="spacer" presStyleCnt="0"/>
      <dgm:spPr/>
    </dgm:pt>
    <dgm:pt modelId="{6331A373-F8A2-B34E-AD9E-4C9D872CBE56}" type="pres">
      <dgm:prSet presAssocID="{111CCDF6-FEBD-411E-B8BB-47A64022DA5C}" presName="parentText" presStyleLbl="node1" presStyleIdx="1" presStyleCnt="6">
        <dgm:presLayoutVars>
          <dgm:chMax val="0"/>
          <dgm:bulletEnabled val="1"/>
        </dgm:presLayoutVars>
      </dgm:prSet>
      <dgm:spPr/>
    </dgm:pt>
    <dgm:pt modelId="{2F14D74B-4D4F-C342-BD21-EEFD9B2788BB}" type="pres">
      <dgm:prSet presAssocID="{8491A552-7002-4B43-9420-CF09B19E8824}" presName="spacer" presStyleCnt="0"/>
      <dgm:spPr/>
    </dgm:pt>
    <dgm:pt modelId="{B706C3F9-D4B2-DE49-B661-41BD72AABA01}" type="pres">
      <dgm:prSet presAssocID="{DE8DD86D-BDB0-4C24-AF42-99DDC7ABD721}" presName="parentText" presStyleLbl="node1" presStyleIdx="2" presStyleCnt="6">
        <dgm:presLayoutVars>
          <dgm:chMax val="0"/>
          <dgm:bulletEnabled val="1"/>
        </dgm:presLayoutVars>
      </dgm:prSet>
      <dgm:spPr/>
    </dgm:pt>
    <dgm:pt modelId="{AD12E2B8-3064-B046-9B05-B9477EE8A3C0}" type="pres">
      <dgm:prSet presAssocID="{A4640EEE-4132-4E9D-9D4A-39A12398849E}" presName="spacer" presStyleCnt="0"/>
      <dgm:spPr/>
    </dgm:pt>
    <dgm:pt modelId="{E372CEFA-E13A-B146-BF28-48B04685BC6B}" type="pres">
      <dgm:prSet presAssocID="{98C420A6-7963-48C6-9598-CC86EDE6F9FC}" presName="parentText" presStyleLbl="node1" presStyleIdx="3" presStyleCnt="6">
        <dgm:presLayoutVars>
          <dgm:chMax val="0"/>
          <dgm:bulletEnabled val="1"/>
        </dgm:presLayoutVars>
      </dgm:prSet>
      <dgm:spPr/>
    </dgm:pt>
    <dgm:pt modelId="{3F0034EC-4516-BF49-88E4-FB52FC25DFD1}" type="pres">
      <dgm:prSet presAssocID="{BE37F863-D02F-434D-A3AC-ECED1CAF1DCB}" presName="spacer" presStyleCnt="0"/>
      <dgm:spPr/>
    </dgm:pt>
    <dgm:pt modelId="{3D82378A-5594-8C4E-9B12-30F88866D4FA}" type="pres">
      <dgm:prSet presAssocID="{E4CE52F7-64AB-4BB9-8367-79202F07A583}" presName="parentText" presStyleLbl="node1" presStyleIdx="4" presStyleCnt="6">
        <dgm:presLayoutVars>
          <dgm:chMax val="0"/>
          <dgm:bulletEnabled val="1"/>
        </dgm:presLayoutVars>
      </dgm:prSet>
      <dgm:spPr/>
    </dgm:pt>
    <dgm:pt modelId="{1636EC7C-3530-E246-AF95-1C46E494458B}" type="pres">
      <dgm:prSet presAssocID="{C2C7352E-270E-410D-AE43-A9404F9AB0D3}" presName="spacer" presStyleCnt="0"/>
      <dgm:spPr/>
    </dgm:pt>
    <dgm:pt modelId="{BE55A1BD-56F7-4B42-B8BF-989F88A4C2E8}" type="pres">
      <dgm:prSet presAssocID="{7D09CC3A-C7FD-4948-BAA8-77FEA29C6135}" presName="parentText" presStyleLbl="node1" presStyleIdx="5" presStyleCnt="6">
        <dgm:presLayoutVars>
          <dgm:chMax val="0"/>
          <dgm:bulletEnabled val="1"/>
        </dgm:presLayoutVars>
      </dgm:prSet>
      <dgm:spPr/>
    </dgm:pt>
  </dgm:ptLst>
  <dgm:cxnLst>
    <dgm:cxn modelId="{5658F203-F8E8-EE47-A6C1-E1DBE412E804}" type="presOf" srcId="{537FEAA7-92C1-44DE-ADF4-1EC17382D5A2}" destId="{59B3894E-B428-C343-92F5-81C7FE101183}" srcOrd="0" destOrd="0" presId="urn:microsoft.com/office/officeart/2005/8/layout/vList2"/>
    <dgm:cxn modelId="{8C111A34-D37C-874C-B042-0A9DFC7D992D}" type="presOf" srcId="{98C420A6-7963-48C6-9598-CC86EDE6F9FC}" destId="{E372CEFA-E13A-B146-BF28-48B04685BC6B}" srcOrd="0" destOrd="0" presId="urn:microsoft.com/office/officeart/2005/8/layout/vList2"/>
    <dgm:cxn modelId="{E02C7140-4D22-4333-850B-86F7677E9677}" srcId="{02AC0B6A-5C58-4765-97EF-9863A2D89251}" destId="{98C420A6-7963-48C6-9598-CC86EDE6F9FC}" srcOrd="3" destOrd="0" parTransId="{CFC62EAB-8F79-423F-A251-F10AB44500CA}" sibTransId="{BE37F863-D02F-434D-A3AC-ECED1CAF1DCB}"/>
    <dgm:cxn modelId="{9C052C4E-49A5-450B-9BC6-27172B9427FB}" srcId="{02AC0B6A-5C58-4765-97EF-9863A2D89251}" destId="{DE8DD86D-BDB0-4C24-AF42-99DDC7ABD721}" srcOrd="2" destOrd="0" parTransId="{CC5E7844-F2B1-4456-B1FF-0076ABCD743F}" sibTransId="{A4640EEE-4132-4E9D-9D4A-39A12398849E}"/>
    <dgm:cxn modelId="{D0B8D657-534B-B44F-BF25-F8E905656143}" type="presOf" srcId="{DE8DD86D-BDB0-4C24-AF42-99DDC7ABD721}" destId="{B706C3F9-D4B2-DE49-B661-41BD72AABA01}" srcOrd="0" destOrd="0" presId="urn:microsoft.com/office/officeart/2005/8/layout/vList2"/>
    <dgm:cxn modelId="{8E459F9E-EB85-5444-A0C0-94487FC5C4E9}" type="presOf" srcId="{E4CE52F7-64AB-4BB9-8367-79202F07A583}" destId="{3D82378A-5594-8C4E-9B12-30F88866D4FA}" srcOrd="0" destOrd="0" presId="urn:microsoft.com/office/officeart/2005/8/layout/vList2"/>
    <dgm:cxn modelId="{F9C7BBAA-3C76-4857-98F2-36A266494873}" srcId="{02AC0B6A-5C58-4765-97EF-9863A2D89251}" destId="{E4CE52F7-64AB-4BB9-8367-79202F07A583}" srcOrd="4" destOrd="0" parTransId="{1CC2BCF3-D48B-4347-BB6D-2D9F74CDD2C6}" sibTransId="{C2C7352E-270E-410D-AE43-A9404F9AB0D3}"/>
    <dgm:cxn modelId="{B53EA0B3-4BEC-6749-9B54-00606D142ED9}" type="presOf" srcId="{7D09CC3A-C7FD-4948-BAA8-77FEA29C6135}" destId="{BE55A1BD-56F7-4B42-B8BF-989F88A4C2E8}" srcOrd="0" destOrd="0" presId="urn:microsoft.com/office/officeart/2005/8/layout/vList2"/>
    <dgm:cxn modelId="{732F38BC-A6FF-F648-94B3-2A2A21BEDD0A}" type="presOf" srcId="{02AC0B6A-5C58-4765-97EF-9863A2D89251}" destId="{C4584B38-AA9F-894B-AC2A-7D81BD7A12E8}" srcOrd="0" destOrd="0" presId="urn:microsoft.com/office/officeart/2005/8/layout/vList2"/>
    <dgm:cxn modelId="{62F366D0-1E61-4B89-8DA5-4C94796D2A74}" srcId="{02AC0B6A-5C58-4765-97EF-9863A2D89251}" destId="{537FEAA7-92C1-44DE-ADF4-1EC17382D5A2}" srcOrd="0" destOrd="0" parTransId="{ACEA8129-6209-4735-AF14-6CEA10CA983B}" sibTransId="{A402F888-C10D-4318-B90B-95F2A2D7DAFE}"/>
    <dgm:cxn modelId="{0B616ED6-BB54-4D64-8D09-10AB4A16122C}" srcId="{02AC0B6A-5C58-4765-97EF-9863A2D89251}" destId="{111CCDF6-FEBD-411E-B8BB-47A64022DA5C}" srcOrd="1" destOrd="0" parTransId="{98B99EFB-1414-4AFA-875F-DCF42C88F600}" sibTransId="{8491A552-7002-4B43-9420-CF09B19E8824}"/>
    <dgm:cxn modelId="{BAB808E2-EF33-4276-91ED-1646CD799F6C}" srcId="{02AC0B6A-5C58-4765-97EF-9863A2D89251}" destId="{7D09CC3A-C7FD-4948-BAA8-77FEA29C6135}" srcOrd="5" destOrd="0" parTransId="{1E996E3B-64C5-4EF5-A69E-B231E1D7275A}" sibTransId="{8B33B203-21D5-47F8-B48D-27764BCB0266}"/>
    <dgm:cxn modelId="{79BABBEE-7599-654E-A5FC-6D9E92866C40}" type="presOf" srcId="{111CCDF6-FEBD-411E-B8BB-47A64022DA5C}" destId="{6331A373-F8A2-B34E-AD9E-4C9D872CBE56}" srcOrd="0" destOrd="0" presId="urn:microsoft.com/office/officeart/2005/8/layout/vList2"/>
    <dgm:cxn modelId="{9A371DB1-4137-2A48-A5FB-DC15B14F6CBF}" type="presParOf" srcId="{C4584B38-AA9F-894B-AC2A-7D81BD7A12E8}" destId="{59B3894E-B428-C343-92F5-81C7FE101183}" srcOrd="0" destOrd="0" presId="urn:microsoft.com/office/officeart/2005/8/layout/vList2"/>
    <dgm:cxn modelId="{AC80E5FD-B719-6D43-B34E-964B21382F41}" type="presParOf" srcId="{C4584B38-AA9F-894B-AC2A-7D81BD7A12E8}" destId="{B3243A6A-00AA-3C43-8827-D2EF2809BFAD}" srcOrd="1" destOrd="0" presId="urn:microsoft.com/office/officeart/2005/8/layout/vList2"/>
    <dgm:cxn modelId="{525BF2FC-EEB9-6348-9845-258D8DE71D47}" type="presParOf" srcId="{C4584B38-AA9F-894B-AC2A-7D81BD7A12E8}" destId="{6331A373-F8A2-B34E-AD9E-4C9D872CBE56}" srcOrd="2" destOrd="0" presId="urn:microsoft.com/office/officeart/2005/8/layout/vList2"/>
    <dgm:cxn modelId="{AE0E6DE0-EC32-8242-949C-2A9B026EDB1A}" type="presParOf" srcId="{C4584B38-AA9F-894B-AC2A-7D81BD7A12E8}" destId="{2F14D74B-4D4F-C342-BD21-EEFD9B2788BB}" srcOrd="3" destOrd="0" presId="urn:microsoft.com/office/officeart/2005/8/layout/vList2"/>
    <dgm:cxn modelId="{AD3CFE54-C939-2C4B-8C18-A014500D5FE3}" type="presParOf" srcId="{C4584B38-AA9F-894B-AC2A-7D81BD7A12E8}" destId="{B706C3F9-D4B2-DE49-B661-41BD72AABA01}" srcOrd="4" destOrd="0" presId="urn:microsoft.com/office/officeart/2005/8/layout/vList2"/>
    <dgm:cxn modelId="{8E68B1CF-7446-D540-A65D-3686DE00797B}" type="presParOf" srcId="{C4584B38-AA9F-894B-AC2A-7D81BD7A12E8}" destId="{AD12E2B8-3064-B046-9B05-B9477EE8A3C0}" srcOrd="5" destOrd="0" presId="urn:microsoft.com/office/officeart/2005/8/layout/vList2"/>
    <dgm:cxn modelId="{C73FEC8A-754C-DA46-B5CB-09BC6F67B03F}" type="presParOf" srcId="{C4584B38-AA9F-894B-AC2A-7D81BD7A12E8}" destId="{E372CEFA-E13A-B146-BF28-48B04685BC6B}" srcOrd="6" destOrd="0" presId="urn:microsoft.com/office/officeart/2005/8/layout/vList2"/>
    <dgm:cxn modelId="{B04760B3-8689-194F-87C5-30A57320A37F}" type="presParOf" srcId="{C4584B38-AA9F-894B-AC2A-7D81BD7A12E8}" destId="{3F0034EC-4516-BF49-88E4-FB52FC25DFD1}" srcOrd="7" destOrd="0" presId="urn:microsoft.com/office/officeart/2005/8/layout/vList2"/>
    <dgm:cxn modelId="{FEC11B44-9D2A-C348-9904-D94954353206}" type="presParOf" srcId="{C4584B38-AA9F-894B-AC2A-7D81BD7A12E8}" destId="{3D82378A-5594-8C4E-9B12-30F88866D4FA}" srcOrd="8" destOrd="0" presId="urn:microsoft.com/office/officeart/2005/8/layout/vList2"/>
    <dgm:cxn modelId="{F7DBAB6A-AE2A-B744-AE17-A4A051BF04CB}" type="presParOf" srcId="{C4584B38-AA9F-894B-AC2A-7D81BD7A12E8}" destId="{1636EC7C-3530-E246-AF95-1C46E494458B}" srcOrd="9" destOrd="0" presId="urn:microsoft.com/office/officeart/2005/8/layout/vList2"/>
    <dgm:cxn modelId="{DE5C1926-9A66-B841-A99C-1D2702AB85A4}" type="presParOf" srcId="{C4584B38-AA9F-894B-AC2A-7D81BD7A12E8}" destId="{BE55A1BD-56F7-4B42-B8BF-989F88A4C2E8}" srcOrd="10"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920B8EAE-D98E-451A-AF0B-674247D49044}"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BA89029D-2ED4-4385-A24E-EAA92594D21E}">
      <dgm:prSet/>
      <dgm:spPr/>
      <dgm:t>
        <a:bodyPr/>
        <a:lstStyle/>
        <a:p>
          <a:pPr>
            <a:lnSpc>
              <a:spcPct val="100000"/>
            </a:lnSpc>
          </a:pPr>
          <a:r>
            <a:rPr lang="en-US" dirty="0"/>
            <a:t>Traditional linear regression was used as a baseline model</a:t>
          </a:r>
        </a:p>
      </dgm:t>
    </dgm:pt>
    <dgm:pt modelId="{13A51253-0A25-400C-BFFA-1B69623064A1}" type="parTrans" cxnId="{C070E5E8-EAC9-4EB6-9BDA-EF2B4CA56B36}">
      <dgm:prSet/>
      <dgm:spPr/>
      <dgm:t>
        <a:bodyPr/>
        <a:lstStyle/>
        <a:p>
          <a:endParaRPr lang="en-US"/>
        </a:p>
      </dgm:t>
    </dgm:pt>
    <dgm:pt modelId="{3362D45A-9912-4256-A6B5-D5D5AE295D21}" type="sibTrans" cxnId="{C070E5E8-EAC9-4EB6-9BDA-EF2B4CA56B36}">
      <dgm:prSet/>
      <dgm:spPr/>
      <dgm:t>
        <a:bodyPr/>
        <a:lstStyle/>
        <a:p>
          <a:endParaRPr lang="en-US"/>
        </a:p>
      </dgm:t>
    </dgm:pt>
    <dgm:pt modelId="{075CD7CC-2218-4CAF-9881-257B7465D3CC}">
      <dgm:prSet/>
      <dgm:spPr/>
      <dgm:t>
        <a:bodyPr/>
        <a:lstStyle/>
        <a:p>
          <a:pPr>
            <a:lnSpc>
              <a:spcPct val="100000"/>
            </a:lnSpc>
          </a:pPr>
          <a:r>
            <a:rPr lang="en-US" dirty="0"/>
            <a:t>Random Forest showed much higher predictive accuracy than linear regression with a R² of 84%</a:t>
          </a:r>
        </a:p>
      </dgm:t>
    </dgm:pt>
    <dgm:pt modelId="{84FA4DF0-9314-454A-ACDA-E3F40BEBD919}" type="parTrans" cxnId="{76923963-69B1-43B6-824E-5085B3739558}">
      <dgm:prSet/>
      <dgm:spPr/>
      <dgm:t>
        <a:bodyPr/>
        <a:lstStyle/>
        <a:p>
          <a:endParaRPr lang="en-US"/>
        </a:p>
      </dgm:t>
    </dgm:pt>
    <dgm:pt modelId="{EC45C93B-0ADB-49EA-8967-B697E5C3FE3E}" type="sibTrans" cxnId="{76923963-69B1-43B6-824E-5085B3739558}">
      <dgm:prSet/>
      <dgm:spPr/>
      <dgm:t>
        <a:bodyPr/>
        <a:lstStyle/>
        <a:p>
          <a:endParaRPr lang="en-US"/>
        </a:p>
      </dgm:t>
    </dgm:pt>
    <dgm:pt modelId="{7DB0D203-2641-4F34-BE19-EFEC225E1237}">
      <dgm:prSet/>
      <dgm:spPr/>
      <dgm:t>
        <a:bodyPr/>
        <a:lstStyle/>
        <a:p>
          <a:pPr>
            <a:lnSpc>
              <a:spcPct val="100000"/>
            </a:lnSpc>
          </a:pPr>
          <a:r>
            <a:rPr lang="en-US" dirty="0"/>
            <a:t>Non-linear models (Random Forest, Bagged Trees) outperformed linear and SVM models</a:t>
          </a:r>
        </a:p>
      </dgm:t>
    </dgm:pt>
    <dgm:pt modelId="{84AAF4CF-A3C3-48B7-8715-FD78896E46D4}" type="parTrans" cxnId="{5EA716BF-360D-478E-A6B1-85DCEFBC864D}">
      <dgm:prSet/>
      <dgm:spPr/>
      <dgm:t>
        <a:bodyPr/>
        <a:lstStyle/>
        <a:p>
          <a:endParaRPr lang="en-US"/>
        </a:p>
      </dgm:t>
    </dgm:pt>
    <dgm:pt modelId="{D05C86C9-0CF5-4F2C-B69D-986DF3F229B1}" type="sibTrans" cxnId="{5EA716BF-360D-478E-A6B1-85DCEFBC864D}">
      <dgm:prSet/>
      <dgm:spPr/>
      <dgm:t>
        <a:bodyPr/>
        <a:lstStyle/>
        <a:p>
          <a:endParaRPr lang="en-US"/>
        </a:p>
      </dgm:t>
    </dgm:pt>
    <dgm:pt modelId="{B8C798AE-BA4B-472C-A5D7-2A448142A4CA}">
      <dgm:prSet/>
      <dgm:spPr/>
      <dgm:t>
        <a:bodyPr/>
        <a:lstStyle/>
        <a:p>
          <a:pPr>
            <a:lnSpc>
              <a:spcPct val="100000"/>
            </a:lnSpc>
          </a:pPr>
          <a:r>
            <a:rPr lang="en-US" dirty="0"/>
            <a:t>Bagged Trees and Random Forest had the highest R² scores and lowest RMSE values</a:t>
          </a:r>
        </a:p>
      </dgm:t>
    </dgm:pt>
    <dgm:pt modelId="{D95AF108-7843-4B99-9C4E-BB404BA97C61}" type="parTrans" cxnId="{3F190C7D-8EF7-4873-BDE4-87EEEDA25E2D}">
      <dgm:prSet/>
      <dgm:spPr/>
      <dgm:t>
        <a:bodyPr/>
        <a:lstStyle/>
        <a:p>
          <a:endParaRPr lang="en-US"/>
        </a:p>
      </dgm:t>
    </dgm:pt>
    <dgm:pt modelId="{E982C1AC-3A0E-4202-A1F2-87070EA8947F}" type="sibTrans" cxnId="{3F190C7D-8EF7-4873-BDE4-87EEEDA25E2D}">
      <dgm:prSet/>
      <dgm:spPr/>
      <dgm:t>
        <a:bodyPr/>
        <a:lstStyle/>
        <a:p>
          <a:endParaRPr lang="en-US"/>
        </a:p>
      </dgm:t>
    </dgm:pt>
    <dgm:pt modelId="{17B6804E-69BE-4438-B03A-73202FB330E9}">
      <dgm:prSet/>
      <dgm:spPr/>
      <dgm:t>
        <a:bodyPr/>
        <a:lstStyle/>
        <a:p>
          <a:pPr>
            <a:lnSpc>
              <a:spcPct val="100000"/>
            </a:lnSpc>
          </a:pPr>
          <a:r>
            <a:rPr lang="en-US" b="0" i="0" dirty="0"/>
            <a:t>Machine learning outperforms linear regression in predicting biological age, especially when accounting for non-linear relationships.</a:t>
          </a:r>
          <a:endParaRPr lang="en-US" dirty="0"/>
        </a:p>
      </dgm:t>
    </dgm:pt>
    <dgm:pt modelId="{0B9E866D-E41D-4D13-A82A-455EF898A6D9}" type="parTrans" cxnId="{33D80CD8-D7FF-4CC1-9499-5B217AAB40E1}">
      <dgm:prSet/>
      <dgm:spPr/>
      <dgm:t>
        <a:bodyPr/>
        <a:lstStyle/>
        <a:p>
          <a:endParaRPr lang="en-US"/>
        </a:p>
      </dgm:t>
    </dgm:pt>
    <dgm:pt modelId="{E3FF6A56-DD4B-43DE-A40F-143C10D08659}" type="sibTrans" cxnId="{33D80CD8-D7FF-4CC1-9499-5B217AAB40E1}">
      <dgm:prSet/>
      <dgm:spPr/>
      <dgm:t>
        <a:bodyPr/>
        <a:lstStyle/>
        <a:p>
          <a:endParaRPr lang="en-US"/>
        </a:p>
      </dgm:t>
    </dgm:pt>
    <dgm:pt modelId="{4FA73FD9-7C07-460B-812D-521D8E14419B}" type="pres">
      <dgm:prSet presAssocID="{920B8EAE-D98E-451A-AF0B-674247D49044}" presName="root" presStyleCnt="0">
        <dgm:presLayoutVars>
          <dgm:dir/>
          <dgm:resizeHandles val="exact"/>
        </dgm:presLayoutVars>
      </dgm:prSet>
      <dgm:spPr/>
    </dgm:pt>
    <dgm:pt modelId="{AC03661D-E8F4-43C3-8C0E-AACDA093C197}" type="pres">
      <dgm:prSet presAssocID="{BA89029D-2ED4-4385-A24E-EAA92594D21E}" presName="compNode" presStyleCnt="0"/>
      <dgm:spPr/>
    </dgm:pt>
    <dgm:pt modelId="{CA54CF5B-66E2-456A-A2D0-124F1D506C74}" type="pres">
      <dgm:prSet presAssocID="{BA89029D-2ED4-4385-A24E-EAA92594D21E}" presName="bgRect" presStyleLbl="bgShp" presStyleIdx="0" presStyleCnt="5"/>
      <dgm:spPr/>
    </dgm:pt>
    <dgm:pt modelId="{DCC6F071-83C6-4BD4-ACC7-BCA56A179FEB}" type="pres">
      <dgm:prSet presAssocID="{BA89029D-2ED4-4385-A24E-EAA92594D21E}"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Checkmark"/>
        </a:ext>
      </dgm:extLst>
    </dgm:pt>
    <dgm:pt modelId="{C20CBC22-065B-44C4-B318-A66EC6D2B023}" type="pres">
      <dgm:prSet presAssocID="{BA89029D-2ED4-4385-A24E-EAA92594D21E}" presName="spaceRect" presStyleCnt="0"/>
      <dgm:spPr/>
    </dgm:pt>
    <dgm:pt modelId="{F8C60635-5ADA-4989-9C7B-D1B4A492E0FB}" type="pres">
      <dgm:prSet presAssocID="{BA89029D-2ED4-4385-A24E-EAA92594D21E}" presName="parTx" presStyleLbl="revTx" presStyleIdx="0" presStyleCnt="5">
        <dgm:presLayoutVars>
          <dgm:chMax val="0"/>
          <dgm:chPref val="0"/>
        </dgm:presLayoutVars>
      </dgm:prSet>
      <dgm:spPr/>
    </dgm:pt>
    <dgm:pt modelId="{A5D3AB88-EB69-44A8-8827-617386FACC93}" type="pres">
      <dgm:prSet presAssocID="{3362D45A-9912-4256-A6B5-D5D5AE295D21}" presName="sibTrans" presStyleCnt="0"/>
      <dgm:spPr/>
    </dgm:pt>
    <dgm:pt modelId="{F60A804A-B026-4338-857E-7C2D0D662CFB}" type="pres">
      <dgm:prSet presAssocID="{075CD7CC-2218-4CAF-9881-257B7465D3CC}" presName="compNode" presStyleCnt="0"/>
      <dgm:spPr/>
    </dgm:pt>
    <dgm:pt modelId="{F8FDEAF6-110C-47AD-B606-47282AF742FD}" type="pres">
      <dgm:prSet presAssocID="{075CD7CC-2218-4CAF-9881-257B7465D3CC}" presName="bgRect" presStyleLbl="bgShp" presStyleIdx="1" presStyleCnt="5"/>
      <dgm:spPr/>
    </dgm:pt>
    <dgm:pt modelId="{7257719C-85BB-420E-BF12-D6980A3709D0}" type="pres">
      <dgm:prSet presAssocID="{075CD7CC-2218-4CAF-9881-257B7465D3CC}"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Upward trend"/>
        </a:ext>
      </dgm:extLst>
    </dgm:pt>
    <dgm:pt modelId="{36FE6AA7-94BC-400F-A666-CC76DA664C00}" type="pres">
      <dgm:prSet presAssocID="{075CD7CC-2218-4CAF-9881-257B7465D3CC}" presName="spaceRect" presStyleCnt="0"/>
      <dgm:spPr/>
    </dgm:pt>
    <dgm:pt modelId="{7645C606-16F7-47FA-9408-AE43B7412C9B}" type="pres">
      <dgm:prSet presAssocID="{075CD7CC-2218-4CAF-9881-257B7465D3CC}" presName="parTx" presStyleLbl="revTx" presStyleIdx="1" presStyleCnt="5">
        <dgm:presLayoutVars>
          <dgm:chMax val="0"/>
          <dgm:chPref val="0"/>
        </dgm:presLayoutVars>
      </dgm:prSet>
      <dgm:spPr/>
    </dgm:pt>
    <dgm:pt modelId="{C40BCAA1-FE22-4207-8191-B6C90988739C}" type="pres">
      <dgm:prSet presAssocID="{EC45C93B-0ADB-49EA-8967-B697E5C3FE3E}" presName="sibTrans" presStyleCnt="0"/>
      <dgm:spPr/>
    </dgm:pt>
    <dgm:pt modelId="{8035D8DB-425C-445E-ABD7-EABEDE48EC1D}" type="pres">
      <dgm:prSet presAssocID="{7DB0D203-2641-4F34-BE19-EFEC225E1237}" presName="compNode" presStyleCnt="0"/>
      <dgm:spPr/>
    </dgm:pt>
    <dgm:pt modelId="{0A6817DB-D637-468A-AB01-BBE8F35AFF68}" type="pres">
      <dgm:prSet presAssocID="{7DB0D203-2641-4F34-BE19-EFEC225E1237}" presName="bgRect" presStyleLbl="bgShp" presStyleIdx="2" presStyleCnt="5"/>
      <dgm:spPr/>
    </dgm:pt>
    <dgm:pt modelId="{8C61560E-422B-451A-9E1B-2D3BFA85BB85}" type="pres">
      <dgm:prSet presAssocID="{7DB0D203-2641-4F34-BE19-EFEC225E1237}"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Venn Diagram"/>
        </a:ext>
      </dgm:extLst>
    </dgm:pt>
    <dgm:pt modelId="{CF504C6E-C48B-492A-8D05-EA6B3BC4F11C}" type="pres">
      <dgm:prSet presAssocID="{7DB0D203-2641-4F34-BE19-EFEC225E1237}" presName="spaceRect" presStyleCnt="0"/>
      <dgm:spPr/>
    </dgm:pt>
    <dgm:pt modelId="{189C688A-AA59-40AE-B06D-E04F6CBB938C}" type="pres">
      <dgm:prSet presAssocID="{7DB0D203-2641-4F34-BE19-EFEC225E1237}" presName="parTx" presStyleLbl="revTx" presStyleIdx="2" presStyleCnt="5">
        <dgm:presLayoutVars>
          <dgm:chMax val="0"/>
          <dgm:chPref val="0"/>
        </dgm:presLayoutVars>
      </dgm:prSet>
      <dgm:spPr/>
    </dgm:pt>
    <dgm:pt modelId="{87185E07-5AB7-48AF-82CC-2443F42AC191}" type="pres">
      <dgm:prSet presAssocID="{D05C86C9-0CF5-4F2C-B69D-986DF3F229B1}" presName="sibTrans" presStyleCnt="0"/>
      <dgm:spPr/>
    </dgm:pt>
    <dgm:pt modelId="{9D20046E-6F44-4A68-BF98-8F3A598A7AB8}" type="pres">
      <dgm:prSet presAssocID="{B8C798AE-BA4B-472C-A5D7-2A448142A4CA}" presName="compNode" presStyleCnt="0"/>
      <dgm:spPr/>
    </dgm:pt>
    <dgm:pt modelId="{155ACA75-B4E0-46C7-9DA5-7CAC9295ED9D}" type="pres">
      <dgm:prSet presAssocID="{B8C798AE-BA4B-472C-A5D7-2A448142A4CA}" presName="bgRect" presStyleLbl="bgShp" presStyleIdx="3" presStyleCnt="5"/>
      <dgm:spPr/>
    </dgm:pt>
    <dgm:pt modelId="{3E0F0913-3EFE-4100-999C-C545C149EDF2}" type="pres">
      <dgm:prSet presAssocID="{B8C798AE-BA4B-472C-A5D7-2A448142A4CA}"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Deciduous tree"/>
        </a:ext>
      </dgm:extLst>
    </dgm:pt>
    <dgm:pt modelId="{1DEAE598-44B7-41EA-83C0-0182B1FFFAE6}" type="pres">
      <dgm:prSet presAssocID="{B8C798AE-BA4B-472C-A5D7-2A448142A4CA}" presName="spaceRect" presStyleCnt="0"/>
      <dgm:spPr/>
    </dgm:pt>
    <dgm:pt modelId="{0CC33B51-27A6-436E-9213-DEA011A4BBAF}" type="pres">
      <dgm:prSet presAssocID="{B8C798AE-BA4B-472C-A5D7-2A448142A4CA}" presName="parTx" presStyleLbl="revTx" presStyleIdx="3" presStyleCnt="5">
        <dgm:presLayoutVars>
          <dgm:chMax val="0"/>
          <dgm:chPref val="0"/>
        </dgm:presLayoutVars>
      </dgm:prSet>
      <dgm:spPr/>
    </dgm:pt>
    <dgm:pt modelId="{DD649BD6-3961-4442-9888-36124C643366}" type="pres">
      <dgm:prSet presAssocID="{E982C1AC-3A0E-4202-A1F2-87070EA8947F}" presName="sibTrans" presStyleCnt="0"/>
      <dgm:spPr/>
    </dgm:pt>
    <dgm:pt modelId="{E0EE7B54-C11B-4CF6-91B3-B316553C2925}" type="pres">
      <dgm:prSet presAssocID="{17B6804E-69BE-4438-B03A-73202FB330E9}" presName="compNode" presStyleCnt="0"/>
      <dgm:spPr/>
    </dgm:pt>
    <dgm:pt modelId="{90E5BF65-649E-4496-A686-FEB29EA33BA5}" type="pres">
      <dgm:prSet presAssocID="{17B6804E-69BE-4438-B03A-73202FB330E9}" presName="bgRect" presStyleLbl="bgShp" presStyleIdx="4" presStyleCnt="5"/>
      <dgm:spPr/>
    </dgm:pt>
    <dgm:pt modelId="{F1A6E666-C70F-4879-B7D3-01586698E031}" type="pres">
      <dgm:prSet presAssocID="{17B6804E-69BE-4438-B03A-73202FB330E9}"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Head with Gears"/>
        </a:ext>
      </dgm:extLst>
    </dgm:pt>
    <dgm:pt modelId="{87789095-7775-4FFF-95BC-E9722B8D9DDE}" type="pres">
      <dgm:prSet presAssocID="{17B6804E-69BE-4438-B03A-73202FB330E9}" presName="spaceRect" presStyleCnt="0"/>
      <dgm:spPr/>
    </dgm:pt>
    <dgm:pt modelId="{E407971C-B3E5-49F7-B028-5A26A971220F}" type="pres">
      <dgm:prSet presAssocID="{17B6804E-69BE-4438-B03A-73202FB330E9}" presName="parTx" presStyleLbl="revTx" presStyleIdx="4" presStyleCnt="5" custScaleX="99206">
        <dgm:presLayoutVars>
          <dgm:chMax val="0"/>
          <dgm:chPref val="0"/>
        </dgm:presLayoutVars>
      </dgm:prSet>
      <dgm:spPr/>
    </dgm:pt>
  </dgm:ptLst>
  <dgm:cxnLst>
    <dgm:cxn modelId="{AFB2B621-E84C-4750-B55D-512B4C47C94E}" type="presOf" srcId="{BA89029D-2ED4-4385-A24E-EAA92594D21E}" destId="{F8C60635-5ADA-4989-9C7B-D1B4A492E0FB}" srcOrd="0" destOrd="0" presId="urn:microsoft.com/office/officeart/2018/2/layout/IconVerticalSolidList"/>
    <dgm:cxn modelId="{660C6E3B-BE96-43E3-89DD-B717E5B177A4}" type="presOf" srcId="{920B8EAE-D98E-451A-AF0B-674247D49044}" destId="{4FA73FD9-7C07-460B-812D-521D8E14419B}" srcOrd="0" destOrd="0" presId="urn:microsoft.com/office/officeart/2018/2/layout/IconVerticalSolidList"/>
    <dgm:cxn modelId="{4C2C3E4D-DD02-43CE-BF6B-61001D9B844C}" type="presOf" srcId="{7DB0D203-2641-4F34-BE19-EFEC225E1237}" destId="{189C688A-AA59-40AE-B06D-E04F6CBB938C}" srcOrd="0" destOrd="0" presId="urn:microsoft.com/office/officeart/2018/2/layout/IconVerticalSolidList"/>
    <dgm:cxn modelId="{08E6A455-EDF9-4C2B-90DF-030735EC75DE}" type="presOf" srcId="{B8C798AE-BA4B-472C-A5D7-2A448142A4CA}" destId="{0CC33B51-27A6-436E-9213-DEA011A4BBAF}" srcOrd="0" destOrd="0" presId="urn:microsoft.com/office/officeart/2018/2/layout/IconVerticalSolidList"/>
    <dgm:cxn modelId="{76923963-69B1-43B6-824E-5085B3739558}" srcId="{920B8EAE-D98E-451A-AF0B-674247D49044}" destId="{075CD7CC-2218-4CAF-9881-257B7465D3CC}" srcOrd="1" destOrd="0" parTransId="{84FA4DF0-9314-454A-ACDA-E3F40BEBD919}" sibTransId="{EC45C93B-0ADB-49EA-8967-B697E5C3FE3E}"/>
    <dgm:cxn modelId="{3F190C7D-8EF7-4873-BDE4-87EEEDA25E2D}" srcId="{920B8EAE-D98E-451A-AF0B-674247D49044}" destId="{B8C798AE-BA4B-472C-A5D7-2A448142A4CA}" srcOrd="3" destOrd="0" parTransId="{D95AF108-7843-4B99-9C4E-BB404BA97C61}" sibTransId="{E982C1AC-3A0E-4202-A1F2-87070EA8947F}"/>
    <dgm:cxn modelId="{5EA716BF-360D-478E-A6B1-85DCEFBC864D}" srcId="{920B8EAE-D98E-451A-AF0B-674247D49044}" destId="{7DB0D203-2641-4F34-BE19-EFEC225E1237}" srcOrd="2" destOrd="0" parTransId="{84AAF4CF-A3C3-48B7-8715-FD78896E46D4}" sibTransId="{D05C86C9-0CF5-4F2C-B69D-986DF3F229B1}"/>
    <dgm:cxn modelId="{C48DC2C1-C73C-4E29-BB6E-1B899D3FECD8}" type="presOf" srcId="{17B6804E-69BE-4438-B03A-73202FB330E9}" destId="{E407971C-B3E5-49F7-B028-5A26A971220F}" srcOrd="0" destOrd="0" presId="urn:microsoft.com/office/officeart/2018/2/layout/IconVerticalSolidList"/>
    <dgm:cxn modelId="{33D80CD8-D7FF-4CC1-9499-5B217AAB40E1}" srcId="{920B8EAE-D98E-451A-AF0B-674247D49044}" destId="{17B6804E-69BE-4438-B03A-73202FB330E9}" srcOrd="4" destOrd="0" parTransId="{0B9E866D-E41D-4D13-A82A-455EF898A6D9}" sibTransId="{E3FF6A56-DD4B-43DE-A40F-143C10D08659}"/>
    <dgm:cxn modelId="{C070E5E8-EAC9-4EB6-9BDA-EF2B4CA56B36}" srcId="{920B8EAE-D98E-451A-AF0B-674247D49044}" destId="{BA89029D-2ED4-4385-A24E-EAA92594D21E}" srcOrd="0" destOrd="0" parTransId="{13A51253-0A25-400C-BFFA-1B69623064A1}" sibTransId="{3362D45A-9912-4256-A6B5-D5D5AE295D21}"/>
    <dgm:cxn modelId="{509E97ED-DA13-48AA-9E9D-91DC55A403AD}" type="presOf" srcId="{075CD7CC-2218-4CAF-9881-257B7465D3CC}" destId="{7645C606-16F7-47FA-9408-AE43B7412C9B}" srcOrd="0" destOrd="0" presId="urn:microsoft.com/office/officeart/2018/2/layout/IconVerticalSolidList"/>
    <dgm:cxn modelId="{37FEB061-7B69-46C1-8FBD-C92D2BC259F3}" type="presParOf" srcId="{4FA73FD9-7C07-460B-812D-521D8E14419B}" destId="{AC03661D-E8F4-43C3-8C0E-AACDA093C197}" srcOrd="0" destOrd="0" presId="urn:microsoft.com/office/officeart/2018/2/layout/IconVerticalSolidList"/>
    <dgm:cxn modelId="{A3C2F045-1E29-4DAE-9B55-70CF4FF894E6}" type="presParOf" srcId="{AC03661D-E8F4-43C3-8C0E-AACDA093C197}" destId="{CA54CF5B-66E2-456A-A2D0-124F1D506C74}" srcOrd="0" destOrd="0" presId="urn:microsoft.com/office/officeart/2018/2/layout/IconVerticalSolidList"/>
    <dgm:cxn modelId="{B9368A81-2889-483A-ABB9-2038D528E470}" type="presParOf" srcId="{AC03661D-E8F4-43C3-8C0E-AACDA093C197}" destId="{DCC6F071-83C6-4BD4-ACC7-BCA56A179FEB}" srcOrd="1" destOrd="0" presId="urn:microsoft.com/office/officeart/2018/2/layout/IconVerticalSolidList"/>
    <dgm:cxn modelId="{CE10A619-2345-453D-ABFA-E6FD0030EE0F}" type="presParOf" srcId="{AC03661D-E8F4-43C3-8C0E-AACDA093C197}" destId="{C20CBC22-065B-44C4-B318-A66EC6D2B023}" srcOrd="2" destOrd="0" presId="urn:microsoft.com/office/officeart/2018/2/layout/IconVerticalSolidList"/>
    <dgm:cxn modelId="{55B02717-CFB4-4700-851A-A34C7C8B3F3F}" type="presParOf" srcId="{AC03661D-E8F4-43C3-8C0E-AACDA093C197}" destId="{F8C60635-5ADA-4989-9C7B-D1B4A492E0FB}" srcOrd="3" destOrd="0" presId="urn:microsoft.com/office/officeart/2018/2/layout/IconVerticalSolidList"/>
    <dgm:cxn modelId="{4B599A16-833A-4683-BA41-A03BC690D837}" type="presParOf" srcId="{4FA73FD9-7C07-460B-812D-521D8E14419B}" destId="{A5D3AB88-EB69-44A8-8827-617386FACC93}" srcOrd="1" destOrd="0" presId="urn:microsoft.com/office/officeart/2018/2/layout/IconVerticalSolidList"/>
    <dgm:cxn modelId="{283D10F1-DEB0-48A4-8345-75A3F87D3306}" type="presParOf" srcId="{4FA73FD9-7C07-460B-812D-521D8E14419B}" destId="{F60A804A-B026-4338-857E-7C2D0D662CFB}" srcOrd="2" destOrd="0" presId="urn:microsoft.com/office/officeart/2018/2/layout/IconVerticalSolidList"/>
    <dgm:cxn modelId="{4643A585-B918-4288-91AC-78EC4E825B14}" type="presParOf" srcId="{F60A804A-B026-4338-857E-7C2D0D662CFB}" destId="{F8FDEAF6-110C-47AD-B606-47282AF742FD}" srcOrd="0" destOrd="0" presId="urn:microsoft.com/office/officeart/2018/2/layout/IconVerticalSolidList"/>
    <dgm:cxn modelId="{341BAB0E-1DA7-4190-9B04-4A9079402E90}" type="presParOf" srcId="{F60A804A-B026-4338-857E-7C2D0D662CFB}" destId="{7257719C-85BB-420E-BF12-D6980A3709D0}" srcOrd="1" destOrd="0" presId="urn:microsoft.com/office/officeart/2018/2/layout/IconVerticalSolidList"/>
    <dgm:cxn modelId="{51998754-DC14-44D7-818E-90101D501C78}" type="presParOf" srcId="{F60A804A-B026-4338-857E-7C2D0D662CFB}" destId="{36FE6AA7-94BC-400F-A666-CC76DA664C00}" srcOrd="2" destOrd="0" presId="urn:microsoft.com/office/officeart/2018/2/layout/IconVerticalSolidList"/>
    <dgm:cxn modelId="{563CB893-3619-4068-BC20-78CA2413C36C}" type="presParOf" srcId="{F60A804A-B026-4338-857E-7C2D0D662CFB}" destId="{7645C606-16F7-47FA-9408-AE43B7412C9B}" srcOrd="3" destOrd="0" presId="urn:microsoft.com/office/officeart/2018/2/layout/IconVerticalSolidList"/>
    <dgm:cxn modelId="{C83EC0C4-4281-4BED-BDE1-78B9F5512FAE}" type="presParOf" srcId="{4FA73FD9-7C07-460B-812D-521D8E14419B}" destId="{C40BCAA1-FE22-4207-8191-B6C90988739C}" srcOrd="3" destOrd="0" presId="urn:microsoft.com/office/officeart/2018/2/layout/IconVerticalSolidList"/>
    <dgm:cxn modelId="{B58F65C2-CC88-4C31-BB8D-A9ED9AD97C67}" type="presParOf" srcId="{4FA73FD9-7C07-460B-812D-521D8E14419B}" destId="{8035D8DB-425C-445E-ABD7-EABEDE48EC1D}" srcOrd="4" destOrd="0" presId="urn:microsoft.com/office/officeart/2018/2/layout/IconVerticalSolidList"/>
    <dgm:cxn modelId="{53BE2BB1-74E5-40B1-B8FB-0447D9C15FE4}" type="presParOf" srcId="{8035D8DB-425C-445E-ABD7-EABEDE48EC1D}" destId="{0A6817DB-D637-468A-AB01-BBE8F35AFF68}" srcOrd="0" destOrd="0" presId="urn:microsoft.com/office/officeart/2018/2/layout/IconVerticalSolidList"/>
    <dgm:cxn modelId="{7BCB6B9D-7A58-4A11-A37C-164BF03A1C8F}" type="presParOf" srcId="{8035D8DB-425C-445E-ABD7-EABEDE48EC1D}" destId="{8C61560E-422B-451A-9E1B-2D3BFA85BB85}" srcOrd="1" destOrd="0" presId="urn:microsoft.com/office/officeart/2018/2/layout/IconVerticalSolidList"/>
    <dgm:cxn modelId="{D8286503-B86A-4BE0-9F85-400605A35A14}" type="presParOf" srcId="{8035D8DB-425C-445E-ABD7-EABEDE48EC1D}" destId="{CF504C6E-C48B-492A-8D05-EA6B3BC4F11C}" srcOrd="2" destOrd="0" presId="urn:microsoft.com/office/officeart/2018/2/layout/IconVerticalSolidList"/>
    <dgm:cxn modelId="{C5ABBC05-ED37-4FD3-B75E-9EC741D61880}" type="presParOf" srcId="{8035D8DB-425C-445E-ABD7-EABEDE48EC1D}" destId="{189C688A-AA59-40AE-B06D-E04F6CBB938C}" srcOrd="3" destOrd="0" presId="urn:microsoft.com/office/officeart/2018/2/layout/IconVerticalSolidList"/>
    <dgm:cxn modelId="{850A4D13-2672-4CDA-87F6-8B393971344B}" type="presParOf" srcId="{4FA73FD9-7C07-460B-812D-521D8E14419B}" destId="{87185E07-5AB7-48AF-82CC-2443F42AC191}" srcOrd="5" destOrd="0" presId="urn:microsoft.com/office/officeart/2018/2/layout/IconVerticalSolidList"/>
    <dgm:cxn modelId="{1C6CF3E5-B9A7-457B-86BD-BE9BD3651769}" type="presParOf" srcId="{4FA73FD9-7C07-460B-812D-521D8E14419B}" destId="{9D20046E-6F44-4A68-BF98-8F3A598A7AB8}" srcOrd="6" destOrd="0" presId="urn:microsoft.com/office/officeart/2018/2/layout/IconVerticalSolidList"/>
    <dgm:cxn modelId="{C9A8B0F7-9511-4ED7-B4C2-0CB18DD6C6CD}" type="presParOf" srcId="{9D20046E-6F44-4A68-BF98-8F3A598A7AB8}" destId="{155ACA75-B4E0-46C7-9DA5-7CAC9295ED9D}" srcOrd="0" destOrd="0" presId="urn:microsoft.com/office/officeart/2018/2/layout/IconVerticalSolidList"/>
    <dgm:cxn modelId="{BF35065D-315A-4635-9098-D367BDFC88A8}" type="presParOf" srcId="{9D20046E-6F44-4A68-BF98-8F3A598A7AB8}" destId="{3E0F0913-3EFE-4100-999C-C545C149EDF2}" srcOrd="1" destOrd="0" presId="urn:microsoft.com/office/officeart/2018/2/layout/IconVerticalSolidList"/>
    <dgm:cxn modelId="{310560BA-4075-49D3-9D50-160788115073}" type="presParOf" srcId="{9D20046E-6F44-4A68-BF98-8F3A598A7AB8}" destId="{1DEAE598-44B7-41EA-83C0-0182B1FFFAE6}" srcOrd="2" destOrd="0" presId="urn:microsoft.com/office/officeart/2018/2/layout/IconVerticalSolidList"/>
    <dgm:cxn modelId="{D63A744E-7977-48E9-93A2-7143B64D0072}" type="presParOf" srcId="{9D20046E-6F44-4A68-BF98-8F3A598A7AB8}" destId="{0CC33B51-27A6-436E-9213-DEA011A4BBAF}" srcOrd="3" destOrd="0" presId="urn:microsoft.com/office/officeart/2018/2/layout/IconVerticalSolidList"/>
    <dgm:cxn modelId="{1B10BD19-D45C-411F-8636-8A117E059D24}" type="presParOf" srcId="{4FA73FD9-7C07-460B-812D-521D8E14419B}" destId="{DD649BD6-3961-4442-9888-36124C643366}" srcOrd="7" destOrd="0" presId="urn:microsoft.com/office/officeart/2018/2/layout/IconVerticalSolidList"/>
    <dgm:cxn modelId="{0BC78AB0-1E05-4ED7-92ED-07C58B5436EC}" type="presParOf" srcId="{4FA73FD9-7C07-460B-812D-521D8E14419B}" destId="{E0EE7B54-C11B-4CF6-91B3-B316553C2925}" srcOrd="8" destOrd="0" presId="urn:microsoft.com/office/officeart/2018/2/layout/IconVerticalSolidList"/>
    <dgm:cxn modelId="{111C6420-DFDA-47B1-8254-5C3A4DB9B75F}" type="presParOf" srcId="{E0EE7B54-C11B-4CF6-91B3-B316553C2925}" destId="{90E5BF65-649E-4496-A686-FEB29EA33BA5}" srcOrd="0" destOrd="0" presId="urn:microsoft.com/office/officeart/2018/2/layout/IconVerticalSolidList"/>
    <dgm:cxn modelId="{BEA825A9-66B6-4F71-B15D-FDABAA4CF2AD}" type="presParOf" srcId="{E0EE7B54-C11B-4CF6-91B3-B316553C2925}" destId="{F1A6E666-C70F-4879-B7D3-01586698E031}" srcOrd="1" destOrd="0" presId="urn:microsoft.com/office/officeart/2018/2/layout/IconVerticalSolidList"/>
    <dgm:cxn modelId="{8E919973-7380-498E-9137-FE6DEC276737}" type="presParOf" srcId="{E0EE7B54-C11B-4CF6-91B3-B316553C2925}" destId="{87789095-7775-4FFF-95BC-E9722B8D9DDE}" srcOrd="2" destOrd="0" presId="urn:microsoft.com/office/officeart/2018/2/layout/IconVerticalSolidList"/>
    <dgm:cxn modelId="{3AD6BB2A-630C-4BF9-B011-EB49C732FC00}" type="presParOf" srcId="{E0EE7B54-C11B-4CF6-91B3-B316553C2925}" destId="{E407971C-B3E5-49F7-B028-5A26A971220F}" srcOrd="3" destOrd="0" presId="urn:microsoft.com/office/officeart/2018/2/layout/IconVerticalSolidList"/>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35A63C9D-00B8-44AA-8F8D-C4F0058D04F2}" type="doc">
      <dgm:prSet loTypeId="urn:microsoft.com/office/officeart/2016/7/layout/LinearArrowProcessNumbered" loCatId="process" qsTypeId="urn:microsoft.com/office/officeart/2005/8/quickstyle/simple1" qsCatId="simple" csTypeId="urn:microsoft.com/office/officeart/2005/8/colors/colorful5" csCatId="colorful" phldr="1"/>
      <dgm:spPr/>
      <dgm:t>
        <a:bodyPr/>
        <a:lstStyle/>
        <a:p>
          <a:endParaRPr lang="en-US"/>
        </a:p>
      </dgm:t>
    </dgm:pt>
    <dgm:pt modelId="{BFD61882-5585-4191-BF04-DEF8F6E5D9CA}">
      <dgm:prSet/>
      <dgm:spPr/>
      <dgm:t>
        <a:bodyPr/>
        <a:lstStyle/>
        <a:p>
          <a:r>
            <a:rPr lang="en-US" b="1" dirty="0"/>
            <a:t>Use more advanced models:</a:t>
          </a:r>
          <a:r>
            <a:rPr lang="en-US" dirty="0"/>
            <a:t> Explore neural networks and gradient boosting to improve prediction accuracy.</a:t>
          </a:r>
        </a:p>
      </dgm:t>
    </dgm:pt>
    <dgm:pt modelId="{FEC4D6EB-02C4-4852-AFE5-F76C9494C119}" type="parTrans" cxnId="{26CA0A49-6114-4BBF-96DA-31F80F5C8C32}">
      <dgm:prSet/>
      <dgm:spPr/>
      <dgm:t>
        <a:bodyPr/>
        <a:lstStyle/>
        <a:p>
          <a:endParaRPr lang="en-US"/>
        </a:p>
      </dgm:t>
    </dgm:pt>
    <dgm:pt modelId="{B43EFFF4-294D-44C0-987E-5BB8E60E501E}" type="sibTrans" cxnId="{26CA0A49-6114-4BBF-96DA-31F80F5C8C32}">
      <dgm:prSet phldrT="1" phldr="0"/>
      <dgm:spPr/>
      <dgm:t>
        <a:bodyPr/>
        <a:lstStyle/>
        <a:p>
          <a:r>
            <a:rPr lang="en-US" dirty="0"/>
            <a:t>1</a:t>
          </a:r>
        </a:p>
      </dgm:t>
    </dgm:pt>
    <dgm:pt modelId="{6F0EDEAF-9CD8-464A-B7E0-86FECDF2834F}">
      <dgm:prSet/>
      <dgm:spPr/>
      <dgm:t>
        <a:bodyPr/>
        <a:lstStyle/>
        <a:p>
          <a:r>
            <a:rPr lang="en-US" b="1" dirty="0"/>
            <a:t>Track aging over time:</a:t>
          </a:r>
          <a:r>
            <a:rPr lang="en-US" dirty="0"/>
            <a:t> Use longitudinal datasets to study changes in biomarkers and behaviors.</a:t>
          </a:r>
        </a:p>
      </dgm:t>
    </dgm:pt>
    <dgm:pt modelId="{25969FB1-6A50-4B03-A0F3-43CC2F24003C}" type="parTrans" cxnId="{DF433D66-1C5D-453F-993C-AE21E1774047}">
      <dgm:prSet/>
      <dgm:spPr/>
      <dgm:t>
        <a:bodyPr/>
        <a:lstStyle/>
        <a:p>
          <a:endParaRPr lang="en-US"/>
        </a:p>
      </dgm:t>
    </dgm:pt>
    <dgm:pt modelId="{31FD63C8-8429-4433-AE43-3736275DD3C6}" type="sibTrans" cxnId="{DF433D66-1C5D-453F-993C-AE21E1774047}">
      <dgm:prSet phldrT="2" phldr="0"/>
      <dgm:spPr/>
      <dgm:t>
        <a:bodyPr/>
        <a:lstStyle/>
        <a:p>
          <a:r>
            <a:rPr lang="en-US" dirty="0"/>
            <a:t>2</a:t>
          </a:r>
        </a:p>
      </dgm:t>
    </dgm:pt>
    <dgm:pt modelId="{2252B82D-0CCF-4126-9DEF-BC5D2E58FB4E}">
      <dgm:prSet/>
      <dgm:spPr/>
      <dgm:t>
        <a:bodyPr/>
        <a:lstStyle/>
        <a:p>
          <a:r>
            <a:rPr lang="en-US" b="1" dirty="0"/>
            <a:t>Add more biomarkers:</a:t>
          </a:r>
          <a:r>
            <a:rPr lang="en-US" dirty="0"/>
            <a:t> Include markers of cell stress, energy production, and DNA repair for a fuller picture.</a:t>
          </a:r>
        </a:p>
      </dgm:t>
    </dgm:pt>
    <dgm:pt modelId="{9202903F-3FD1-4CDB-A6A4-448499C13699}" type="parTrans" cxnId="{C7A8DBC4-77CB-403F-860B-B039B10FE7D9}">
      <dgm:prSet/>
      <dgm:spPr/>
      <dgm:t>
        <a:bodyPr/>
        <a:lstStyle/>
        <a:p>
          <a:endParaRPr lang="en-US"/>
        </a:p>
      </dgm:t>
    </dgm:pt>
    <dgm:pt modelId="{BA738C07-0BD7-4D18-9C0A-304A27184E89}" type="sibTrans" cxnId="{C7A8DBC4-77CB-403F-860B-B039B10FE7D9}">
      <dgm:prSet phldrT="3" phldr="0"/>
      <dgm:spPr/>
      <dgm:t>
        <a:bodyPr/>
        <a:lstStyle/>
        <a:p>
          <a:r>
            <a:rPr lang="en-US" dirty="0"/>
            <a:t>3</a:t>
          </a:r>
        </a:p>
      </dgm:t>
    </dgm:pt>
    <dgm:pt modelId="{AB67E022-CB63-416D-BD99-D899655A9601}">
      <dgm:prSet/>
      <dgm:spPr/>
      <dgm:t>
        <a:bodyPr/>
        <a:lstStyle/>
        <a:p>
          <a:r>
            <a:rPr lang="en-US" b="1" dirty="0"/>
            <a:t>Incorporate lifestyle and psychosocial data:</a:t>
          </a:r>
          <a:r>
            <a:rPr lang="en-US" dirty="0"/>
            <a:t> Add variables like diet, sleep, stress, and socioeconomic status.</a:t>
          </a:r>
        </a:p>
      </dgm:t>
    </dgm:pt>
    <dgm:pt modelId="{4995DF26-9D46-487F-9239-14B05117E9BE}" type="parTrans" cxnId="{BF6E0293-4747-4880-B195-09BDC2B911FF}">
      <dgm:prSet/>
      <dgm:spPr/>
      <dgm:t>
        <a:bodyPr/>
        <a:lstStyle/>
        <a:p>
          <a:endParaRPr lang="en-US"/>
        </a:p>
      </dgm:t>
    </dgm:pt>
    <dgm:pt modelId="{802C2C5A-2732-4615-A1DF-AE347CEA6306}" type="sibTrans" cxnId="{BF6E0293-4747-4880-B195-09BDC2B911FF}">
      <dgm:prSet phldrT="4" phldr="0"/>
      <dgm:spPr/>
      <dgm:t>
        <a:bodyPr/>
        <a:lstStyle/>
        <a:p>
          <a:r>
            <a:rPr lang="en-US" dirty="0"/>
            <a:t>4</a:t>
          </a:r>
        </a:p>
      </dgm:t>
    </dgm:pt>
    <dgm:pt modelId="{4DFC9CF1-BEB3-47CA-AAF4-70AF77E67458}">
      <dgm:prSet/>
      <dgm:spPr/>
      <dgm:t>
        <a:bodyPr/>
        <a:lstStyle/>
        <a:p>
          <a:r>
            <a:rPr lang="en-US" b="1" dirty="0"/>
            <a:t>Develop practical tools:</a:t>
          </a:r>
          <a:r>
            <a:rPr lang="en-US" dirty="0"/>
            <a:t> Create easy-to-use biological age assessments for clinical or personal use.</a:t>
          </a:r>
        </a:p>
      </dgm:t>
    </dgm:pt>
    <dgm:pt modelId="{C40A2F1E-664D-4AC3-982E-BFE42A7A4E0D}" type="parTrans" cxnId="{3F067672-4D80-43D0-A6CF-260319EC0DA9}">
      <dgm:prSet/>
      <dgm:spPr/>
      <dgm:t>
        <a:bodyPr/>
        <a:lstStyle/>
        <a:p>
          <a:endParaRPr lang="en-US"/>
        </a:p>
      </dgm:t>
    </dgm:pt>
    <dgm:pt modelId="{E1E2D48D-B0D6-4EEA-992B-3E609D0FDFB4}" type="sibTrans" cxnId="{3F067672-4D80-43D0-A6CF-260319EC0DA9}">
      <dgm:prSet phldrT="5" phldr="0"/>
      <dgm:spPr/>
      <dgm:t>
        <a:bodyPr/>
        <a:lstStyle/>
        <a:p>
          <a:r>
            <a:rPr lang="en-US" dirty="0"/>
            <a:t>5</a:t>
          </a:r>
        </a:p>
      </dgm:t>
    </dgm:pt>
    <dgm:pt modelId="{CFC36BDD-2626-4644-8759-746FABBB7562}">
      <dgm:prSet/>
      <dgm:spPr/>
      <dgm:t>
        <a:bodyPr/>
        <a:lstStyle/>
        <a:p>
          <a:r>
            <a:rPr lang="en-US" b="1" dirty="0"/>
            <a:t>Support public health efforts:</a:t>
          </a:r>
          <a:r>
            <a:rPr lang="en-US" dirty="0"/>
            <a:t> Encourage healthy behaviors that slow biological aging, like exercise and anti-inflammatory diets.</a:t>
          </a:r>
        </a:p>
      </dgm:t>
    </dgm:pt>
    <dgm:pt modelId="{60F337E5-83C3-48D5-9A52-F74055B74006}" type="parTrans" cxnId="{2B986167-AC21-4D83-BFB0-877CD9A94BFA}">
      <dgm:prSet/>
      <dgm:spPr/>
      <dgm:t>
        <a:bodyPr/>
        <a:lstStyle/>
        <a:p>
          <a:endParaRPr lang="en-US"/>
        </a:p>
      </dgm:t>
    </dgm:pt>
    <dgm:pt modelId="{719884C8-1D1A-40BF-950E-B42F83FA4410}" type="sibTrans" cxnId="{2B986167-AC21-4D83-BFB0-877CD9A94BFA}">
      <dgm:prSet phldrT="6" phldr="0"/>
      <dgm:spPr/>
      <dgm:t>
        <a:bodyPr/>
        <a:lstStyle/>
        <a:p>
          <a:r>
            <a:rPr lang="en-US" dirty="0"/>
            <a:t>6</a:t>
          </a:r>
        </a:p>
      </dgm:t>
    </dgm:pt>
    <dgm:pt modelId="{B8D6E6A5-DED3-F941-9EE7-2079AB72F4D5}" type="pres">
      <dgm:prSet presAssocID="{35A63C9D-00B8-44AA-8F8D-C4F0058D04F2}" presName="linearFlow" presStyleCnt="0">
        <dgm:presLayoutVars>
          <dgm:dir/>
          <dgm:animLvl val="lvl"/>
          <dgm:resizeHandles val="exact"/>
        </dgm:presLayoutVars>
      </dgm:prSet>
      <dgm:spPr/>
    </dgm:pt>
    <dgm:pt modelId="{C386E870-5583-0642-AB26-45E68360611F}" type="pres">
      <dgm:prSet presAssocID="{BFD61882-5585-4191-BF04-DEF8F6E5D9CA}" presName="compositeNode" presStyleCnt="0"/>
      <dgm:spPr/>
    </dgm:pt>
    <dgm:pt modelId="{56DF6636-5E50-1A46-A21B-A8C5F1634F5E}" type="pres">
      <dgm:prSet presAssocID="{BFD61882-5585-4191-BF04-DEF8F6E5D9CA}" presName="parTx" presStyleLbl="node1" presStyleIdx="0" presStyleCnt="0">
        <dgm:presLayoutVars>
          <dgm:chMax val="0"/>
          <dgm:chPref val="0"/>
          <dgm:bulletEnabled val="1"/>
        </dgm:presLayoutVars>
      </dgm:prSet>
      <dgm:spPr/>
    </dgm:pt>
    <dgm:pt modelId="{BF64A9C9-213D-A64E-94D3-E7C01B844FAB}" type="pres">
      <dgm:prSet presAssocID="{BFD61882-5585-4191-BF04-DEF8F6E5D9CA}" presName="parSh" presStyleCnt="0"/>
      <dgm:spPr/>
    </dgm:pt>
    <dgm:pt modelId="{FD70A37E-4575-CE40-B77E-325D3D7D3F05}" type="pres">
      <dgm:prSet presAssocID="{BFD61882-5585-4191-BF04-DEF8F6E5D9CA}" presName="lineNode" presStyleLbl="alignAccFollowNode1" presStyleIdx="0" presStyleCnt="18"/>
      <dgm:spPr/>
    </dgm:pt>
    <dgm:pt modelId="{2FB8CCD9-5E9B-EA4B-BE14-286D4B5067AD}" type="pres">
      <dgm:prSet presAssocID="{BFD61882-5585-4191-BF04-DEF8F6E5D9CA}" presName="lineArrowNode" presStyleLbl="alignAccFollowNode1" presStyleIdx="1" presStyleCnt="18"/>
      <dgm:spPr/>
    </dgm:pt>
    <dgm:pt modelId="{04ADD749-45EF-3D49-9E1E-E343631A73BE}" type="pres">
      <dgm:prSet presAssocID="{B43EFFF4-294D-44C0-987E-5BB8E60E501E}" presName="sibTransNodeCircle" presStyleLbl="alignNode1" presStyleIdx="0" presStyleCnt="6">
        <dgm:presLayoutVars>
          <dgm:chMax val="0"/>
          <dgm:bulletEnabled/>
        </dgm:presLayoutVars>
      </dgm:prSet>
      <dgm:spPr/>
    </dgm:pt>
    <dgm:pt modelId="{D94A82D6-609A-BD45-B291-BC3D99E70D5F}" type="pres">
      <dgm:prSet presAssocID="{B43EFFF4-294D-44C0-987E-5BB8E60E501E}" presName="spacerBetweenCircleAndCallout" presStyleCnt="0">
        <dgm:presLayoutVars/>
      </dgm:prSet>
      <dgm:spPr/>
    </dgm:pt>
    <dgm:pt modelId="{FC9929A7-AD96-F145-BE37-38808D990D51}" type="pres">
      <dgm:prSet presAssocID="{BFD61882-5585-4191-BF04-DEF8F6E5D9CA}" presName="nodeText" presStyleLbl="alignAccFollowNode1" presStyleIdx="2" presStyleCnt="18">
        <dgm:presLayoutVars>
          <dgm:bulletEnabled val="1"/>
        </dgm:presLayoutVars>
      </dgm:prSet>
      <dgm:spPr/>
    </dgm:pt>
    <dgm:pt modelId="{48E9CA63-11F8-C649-82B6-F93EEB4A07AE}" type="pres">
      <dgm:prSet presAssocID="{B43EFFF4-294D-44C0-987E-5BB8E60E501E}" presName="sibTransComposite" presStyleCnt="0"/>
      <dgm:spPr/>
    </dgm:pt>
    <dgm:pt modelId="{361FDE3A-C595-F04E-91BC-57DE8D122BAB}" type="pres">
      <dgm:prSet presAssocID="{6F0EDEAF-9CD8-464A-B7E0-86FECDF2834F}" presName="compositeNode" presStyleCnt="0"/>
      <dgm:spPr/>
    </dgm:pt>
    <dgm:pt modelId="{65FF562E-C6BF-B143-967C-080F0F4CBE14}" type="pres">
      <dgm:prSet presAssocID="{6F0EDEAF-9CD8-464A-B7E0-86FECDF2834F}" presName="parTx" presStyleLbl="node1" presStyleIdx="0" presStyleCnt="0">
        <dgm:presLayoutVars>
          <dgm:chMax val="0"/>
          <dgm:chPref val="0"/>
          <dgm:bulletEnabled val="1"/>
        </dgm:presLayoutVars>
      </dgm:prSet>
      <dgm:spPr/>
    </dgm:pt>
    <dgm:pt modelId="{0F84CD0C-EC9D-D144-AE40-2AD05ADB0DAC}" type="pres">
      <dgm:prSet presAssocID="{6F0EDEAF-9CD8-464A-B7E0-86FECDF2834F}" presName="parSh" presStyleCnt="0"/>
      <dgm:spPr/>
    </dgm:pt>
    <dgm:pt modelId="{29C26B5E-9FA3-6049-9864-0E8409403EDA}" type="pres">
      <dgm:prSet presAssocID="{6F0EDEAF-9CD8-464A-B7E0-86FECDF2834F}" presName="lineNode" presStyleLbl="alignAccFollowNode1" presStyleIdx="3" presStyleCnt="18"/>
      <dgm:spPr/>
    </dgm:pt>
    <dgm:pt modelId="{447A1E37-8867-B04E-B27A-E7CCACA90876}" type="pres">
      <dgm:prSet presAssocID="{6F0EDEAF-9CD8-464A-B7E0-86FECDF2834F}" presName="lineArrowNode" presStyleLbl="alignAccFollowNode1" presStyleIdx="4" presStyleCnt="18"/>
      <dgm:spPr/>
    </dgm:pt>
    <dgm:pt modelId="{D7A11FA1-AAFE-CB4A-AC63-338F52CFF35D}" type="pres">
      <dgm:prSet presAssocID="{31FD63C8-8429-4433-AE43-3736275DD3C6}" presName="sibTransNodeCircle" presStyleLbl="alignNode1" presStyleIdx="1" presStyleCnt="6">
        <dgm:presLayoutVars>
          <dgm:chMax val="0"/>
          <dgm:bulletEnabled/>
        </dgm:presLayoutVars>
      </dgm:prSet>
      <dgm:spPr/>
    </dgm:pt>
    <dgm:pt modelId="{95AA722B-E0AD-0C49-8009-BBFF3C0249D1}" type="pres">
      <dgm:prSet presAssocID="{31FD63C8-8429-4433-AE43-3736275DD3C6}" presName="spacerBetweenCircleAndCallout" presStyleCnt="0">
        <dgm:presLayoutVars/>
      </dgm:prSet>
      <dgm:spPr/>
    </dgm:pt>
    <dgm:pt modelId="{E8975BD8-1175-424B-9FFD-487DA55C3556}" type="pres">
      <dgm:prSet presAssocID="{6F0EDEAF-9CD8-464A-B7E0-86FECDF2834F}" presName="nodeText" presStyleLbl="alignAccFollowNode1" presStyleIdx="5" presStyleCnt="18">
        <dgm:presLayoutVars>
          <dgm:bulletEnabled val="1"/>
        </dgm:presLayoutVars>
      </dgm:prSet>
      <dgm:spPr/>
    </dgm:pt>
    <dgm:pt modelId="{B2E81358-1C9B-F04A-A249-6B21ECD041C6}" type="pres">
      <dgm:prSet presAssocID="{31FD63C8-8429-4433-AE43-3736275DD3C6}" presName="sibTransComposite" presStyleCnt="0"/>
      <dgm:spPr/>
    </dgm:pt>
    <dgm:pt modelId="{FC37F3FF-EF8C-4A40-9022-C19AA065B1C4}" type="pres">
      <dgm:prSet presAssocID="{2252B82D-0CCF-4126-9DEF-BC5D2E58FB4E}" presName="compositeNode" presStyleCnt="0"/>
      <dgm:spPr/>
    </dgm:pt>
    <dgm:pt modelId="{4027D097-52F4-7748-A611-E0DF0BDAB9C1}" type="pres">
      <dgm:prSet presAssocID="{2252B82D-0CCF-4126-9DEF-BC5D2E58FB4E}" presName="parTx" presStyleLbl="node1" presStyleIdx="0" presStyleCnt="0">
        <dgm:presLayoutVars>
          <dgm:chMax val="0"/>
          <dgm:chPref val="0"/>
          <dgm:bulletEnabled val="1"/>
        </dgm:presLayoutVars>
      </dgm:prSet>
      <dgm:spPr/>
    </dgm:pt>
    <dgm:pt modelId="{AF48FC1E-029D-5F48-8A6E-A794DE781C1A}" type="pres">
      <dgm:prSet presAssocID="{2252B82D-0CCF-4126-9DEF-BC5D2E58FB4E}" presName="parSh" presStyleCnt="0"/>
      <dgm:spPr/>
    </dgm:pt>
    <dgm:pt modelId="{7CC5143C-54A5-5D40-89A7-ADC7CC52D30B}" type="pres">
      <dgm:prSet presAssocID="{2252B82D-0CCF-4126-9DEF-BC5D2E58FB4E}" presName="lineNode" presStyleLbl="alignAccFollowNode1" presStyleIdx="6" presStyleCnt="18"/>
      <dgm:spPr/>
    </dgm:pt>
    <dgm:pt modelId="{F7579E91-C729-7F47-8E61-1F481A123B78}" type="pres">
      <dgm:prSet presAssocID="{2252B82D-0CCF-4126-9DEF-BC5D2E58FB4E}" presName="lineArrowNode" presStyleLbl="alignAccFollowNode1" presStyleIdx="7" presStyleCnt="18"/>
      <dgm:spPr/>
    </dgm:pt>
    <dgm:pt modelId="{6BEE738E-4875-F647-AC94-D2726009C22B}" type="pres">
      <dgm:prSet presAssocID="{BA738C07-0BD7-4D18-9C0A-304A27184E89}" presName="sibTransNodeCircle" presStyleLbl="alignNode1" presStyleIdx="2" presStyleCnt="6">
        <dgm:presLayoutVars>
          <dgm:chMax val="0"/>
          <dgm:bulletEnabled/>
        </dgm:presLayoutVars>
      </dgm:prSet>
      <dgm:spPr/>
    </dgm:pt>
    <dgm:pt modelId="{0C1528BA-A6D1-3643-8AF4-4B7E72245582}" type="pres">
      <dgm:prSet presAssocID="{BA738C07-0BD7-4D18-9C0A-304A27184E89}" presName="spacerBetweenCircleAndCallout" presStyleCnt="0">
        <dgm:presLayoutVars/>
      </dgm:prSet>
      <dgm:spPr/>
    </dgm:pt>
    <dgm:pt modelId="{22E44AEB-F6A6-C14B-B71C-9439E0929706}" type="pres">
      <dgm:prSet presAssocID="{2252B82D-0CCF-4126-9DEF-BC5D2E58FB4E}" presName="nodeText" presStyleLbl="alignAccFollowNode1" presStyleIdx="8" presStyleCnt="18" custScaleX="99257">
        <dgm:presLayoutVars>
          <dgm:bulletEnabled val="1"/>
        </dgm:presLayoutVars>
      </dgm:prSet>
      <dgm:spPr/>
    </dgm:pt>
    <dgm:pt modelId="{49BD92D8-0563-1749-96EE-E2BABD803DB2}" type="pres">
      <dgm:prSet presAssocID="{BA738C07-0BD7-4D18-9C0A-304A27184E89}" presName="sibTransComposite" presStyleCnt="0"/>
      <dgm:spPr/>
    </dgm:pt>
    <dgm:pt modelId="{7B2D005A-D244-4948-885F-93F5F5BCD643}" type="pres">
      <dgm:prSet presAssocID="{AB67E022-CB63-416D-BD99-D899655A9601}" presName="compositeNode" presStyleCnt="0"/>
      <dgm:spPr/>
    </dgm:pt>
    <dgm:pt modelId="{8AA1AA8E-8C6C-8949-8364-16B34ED6FFB0}" type="pres">
      <dgm:prSet presAssocID="{AB67E022-CB63-416D-BD99-D899655A9601}" presName="parTx" presStyleLbl="node1" presStyleIdx="0" presStyleCnt="0">
        <dgm:presLayoutVars>
          <dgm:chMax val="0"/>
          <dgm:chPref val="0"/>
          <dgm:bulletEnabled val="1"/>
        </dgm:presLayoutVars>
      </dgm:prSet>
      <dgm:spPr/>
    </dgm:pt>
    <dgm:pt modelId="{AA5805B6-5BC1-6A4A-9462-47A865384CC5}" type="pres">
      <dgm:prSet presAssocID="{AB67E022-CB63-416D-BD99-D899655A9601}" presName="parSh" presStyleCnt="0"/>
      <dgm:spPr/>
    </dgm:pt>
    <dgm:pt modelId="{5E93863D-FAB5-7048-BF63-95B6FC5F521D}" type="pres">
      <dgm:prSet presAssocID="{AB67E022-CB63-416D-BD99-D899655A9601}" presName="lineNode" presStyleLbl="alignAccFollowNode1" presStyleIdx="9" presStyleCnt="18"/>
      <dgm:spPr/>
    </dgm:pt>
    <dgm:pt modelId="{203E456D-1483-8C44-9BC9-CD27DBA95F53}" type="pres">
      <dgm:prSet presAssocID="{AB67E022-CB63-416D-BD99-D899655A9601}" presName="lineArrowNode" presStyleLbl="alignAccFollowNode1" presStyleIdx="10" presStyleCnt="18"/>
      <dgm:spPr/>
    </dgm:pt>
    <dgm:pt modelId="{0AC58D41-100A-F940-ADDD-458C6401BE17}" type="pres">
      <dgm:prSet presAssocID="{802C2C5A-2732-4615-A1DF-AE347CEA6306}" presName="sibTransNodeCircle" presStyleLbl="alignNode1" presStyleIdx="3" presStyleCnt="6">
        <dgm:presLayoutVars>
          <dgm:chMax val="0"/>
          <dgm:bulletEnabled/>
        </dgm:presLayoutVars>
      </dgm:prSet>
      <dgm:spPr/>
    </dgm:pt>
    <dgm:pt modelId="{00307ECE-A33D-EC44-82B7-D49573B4C61A}" type="pres">
      <dgm:prSet presAssocID="{802C2C5A-2732-4615-A1DF-AE347CEA6306}" presName="spacerBetweenCircleAndCallout" presStyleCnt="0">
        <dgm:presLayoutVars/>
      </dgm:prSet>
      <dgm:spPr/>
    </dgm:pt>
    <dgm:pt modelId="{4A0CA1EA-D875-B141-97A4-61788787BA13}" type="pres">
      <dgm:prSet presAssocID="{AB67E022-CB63-416D-BD99-D899655A9601}" presName="nodeText" presStyleLbl="alignAccFollowNode1" presStyleIdx="11" presStyleCnt="18" custScaleX="99664">
        <dgm:presLayoutVars>
          <dgm:bulletEnabled val="1"/>
        </dgm:presLayoutVars>
      </dgm:prSet>
      <dgm:spPr/>
    </dgm:pt>
    <dgm:pt modelId="{C6814122-5DF1-9344-BAE1-6E605CC49310}" type="pres">
      <dgm:prSet presAssocID="{802C2C5A-2732-4615-A1DF-AE347CEA6306}" presName="sibTransComposite" presStyleCnt="0"/>
      <dgm:spPr/>
    </dgm:pt>
    <dgm:pt modelId="{1436F970-15B3-7448-A50E-47F57FDA8815}" type="pres">
      <dgm:prSet presAssocID="{4DFC9CF1-BEB3-47CA-AAF4-70AF77E67458}" presName="compositeNode" presStyleCnt="0"/>
      <dgm:spPr/>
    </dgm:pt>
    <dgm:pt modelId="{89F442D4-2A25-3448-A371-31788A3D8F8F}" type="pres">
      <dgm:prSet presAssocID="{4DFC9CF1-BEB3-47CA-AAF4-70AF77E67458}" presName="parTx" presStyleLbl="node1" presStyleIdx="0" presStyleCnt="0">
        <dgm:presLayoutVars>
          <dgm:chMax val="0"/>
          <dgm:chPref val="0"/>
          <dgm:bulletEnabled val="1"/>
        </dgm:presLayoutVars>
      </dgm:prSet>
      <dgm:spPr/>
    </dgm:pt>
    <dgm:pt modelId="{AE4FB8A0-CE84-9746-B66B-35C7AD7412B6}" type="pres">
      <dgm:prSet presAssocID="{4DFC9CF1-BEB3-47CA-AAF4-70AF77E67458}" presName="parSh" presStyleCnt="0"/>
      <dgm:spPr/>
    </dgm:pt>
    <dgm:pt modelId="{75F1C77D-6526-064A-B6FA-F72C300CBBED}" type="pres">
      <dgm:prSet presAssocID="{4DFC9CF1-BEB3-47CA-AAF4-70AF77E67458}" presName="lineNode" presStyleLbl="alignAccFollowNode1" presStyleIdx="12" presStyleCnt="18"/>
      <dgm:spPr/>
    </dgm:pt>
    <dgm:pt modelId="{15F1CC74-6C36-5444-9FDB-BD231213D08E}" type="pres">
      <dgm:prSet presAssocID="{4DFC9CF1-BEB3-47CA-AAF4-70AF77E67458}" presName="lineArrowNode" presStyleLbl="alignAccFollowNode1" presStyleIdx="13" presStyleCnt="18"/>
      <dgm:spPr/>
    </dgm:pt>
    <dgm:pt modelId="{7AB4D0AC-AF1A-D84B-A069-7DC1C327A2A4}" type="pres">
      <dgm:prSet presAssocID="{E1E2D48D-B0D6-4EEA-992B-3E609D0FDFB4}" presName="sibTransNodeCircle" presStyleLbl="alignNode1" presStyleIdx="4" presStyleCnt="6">
        <dgm:presLayoutVars>
          <dgm:chMax val="0"/>
          <dgm:bulletEnabled/>
        </dgm:presLayoutVars>
      </dgm:prSet>
      <dgm:spPr/>
    </dgm:pt>
    <dgm:pt modelId="{A6DA4745-8806-474C-82E6-A8E7141AEE30}" type="pres">
      <dgm:prSet presAssocID="{E1E2D48D-B0D6-4EEA-992B-3E609D0FDFB4}" presName="spacerBetweenCircleAndCallout" presStyleCnt="0">
        <dgm:presLayoutVars/>
      </dgm:prSet>
      <dgm:spPr/>
    </dgm:pt>
    <dgm:pt modelId="{C3550F17-CA6F-9A45-A1BA-F3FCAAC8113F}" type="pres">
      <dgm:prSet presAssocID="{4DFC9CF1-BEB3-47CA-AAF4-70AF77E67458}" presName="nodeText" presStyleLbl="alignAccFollowNode1" presStyleIdx="14" presStyleCnt="18" custScaleX="100257">
        <dgm:presLayoutVars>
          <dgm:bulletEnabled val="1"/>
        </dgm:presLayoutVars>
      </dgm:prSet>
      <dgm:spPr/>
    </dgm:pt>
    <dgm:pt modelId="{D55F2E2A-3E70-8444-84AA-516A3E66819B}" type="pres">
      <dgm:prSet presAssocID="{E1E2D48D-B0D6-4EEA-992B-3E609D0FDFB4}" presName="sibTransComposite" presStyleCnt="0"/>
      <dgm:spPr/>
    </dgm:pt>
    <dgm:pt modelId="{407B6C88-8ADE-6B45-9E51-8DB1EFDA2877}" type="pres">
      <dgm:prSet presAssocID="{CFC36BDD-2626-4644-8759-746FABBB7562}" presName="compositeNode" presStyleCnt="0"/>
      <dgm:spPr/>
    </dgm:pt>
    <dgm:pt modelId="{E9D3B055-26C1-764E-8162-CAE056FBE220}" type="pres">
      <dgm:prSet presAssocID="{CFC36BDD-2626-4644-8759-746FABBB7562}" presName="parTx" presStyleLbl="node1" presStyleIdx="0" presStyleCnt="0">
        <dgm:presLayoutVars>
          <dgm:chMax val="0"/>
          <dgm:chPref val="0"/>
          <dgm:bulletEnabled val="1"/>
        </dgm:presLayoutVars>
      </dgm:prSet>
      <dgm:spPr/>
    </dgm:pt>
    <dgm:pt modelId="{5B33A100-6EE8-C645-A7EF-E7A216E60117}" type="pres">
      <dgm:prSet presAssocID="{CFC36BDD-2626-4644-8759-746FABBB7562}" presName="parSh" presStyleCnt="0"/>
      <dgm:spPr/>
    </dgm:pt>
    <dgm:pt modelId="{D6A01968-2106-7346-A1F2-8FD2D9B93513}" type="pres">
      <dgm:prSet presAssocID="{CFC36BDD-2626-4644-8759-746FABBB7562}" presName="lineNode" presStyleLbl="alignAccFollowNode1" presStyleIdx="15" presStyleCnt="18"/>
      <dgm:spPr/>
    </dgm:pt>
    <dgm:pt modelId="{776D97BE-2838-8B4B-BE2F-3D73E886C839}" type="pres">
      <dgm:prSet presAssocID="{CFC36BDD-2626-4644-8759-746FABBB7562}" presName="lineArrowNode" presStyleLbl="alignAccFollowNode1" presStyleIdx="16" presStyleCnt="18"/>
      <dgm:spPr/>
    </dgm:pt>
    <dgm:pt modelId="{75DBA2B1-CFDE-5240-927F-A5D53E3FE86F}" type="pres">
      <dgm:prSet presAssocID="{719884C8-1D1A-40BF-950E-B42F83FA4410}" presName="sibTransNodeCircle" presStyleLbl="alignNode1" presStyleIdx="5" presStyleCnt="6">
        <dgm:presLayoutVars>
          <dgm:chMax val="0"/>
          <dgm:bulletEnabled/>
        </dgm:presLayoutVars>
      </dgm:prSet>
      <dgm:spPr/>
    </dgm:pt>
    <dgm:pt modelId="{863EE51A-1597-4A48-9CFE-5C23BD8E86AC}" type="pres">
      <dgm:prSet presAssocID="{719884C8-1D1A-40BF-950E-B42F83FA4410}" presName="spacerBetweenCircleAndCallout" presStyleCnt="0">
        <dgm:presLayoutVars/>
      </dgm:prSet>
      <dgm:spPr/>
    </dgm:pt>
    <dgm:pt modelId="{EB71C4FB-B291-5E49-967B-F42A2C24C77E}" type="pres">
      <dgm:prSet presAssocID="{CFC36BDD-2626-4644-8759-746FABBB7562}" presName="nodeText" presStyleLbl="alignAccFollowNode1" presStyleIdx="17" presStyleCnt="18" custScaleX="100000">
        <dgm:presLayoutVars>
          <dgm:bulletEnabled val="1"/>
        </dgm:presLayoutVars>
      </dgm:prSet>
      <dgm:spPr/>
    </dgm:pt>
  </dgm:ptLst>
  <dgm:cxnLst>
    <dgm:cxn modelId="{A860CF01-2B97-AC4C-B3F9-71C71B3B8533}" type="presOf" srcId="{719884C8-1D1A-40BF-950E-B42F83FA4410}" destId="{75DBA2B1-CFDE-5240-927F-A5D53E3FE86F}" srcOrd="0" destOrd="0" presId="urn:microsoft.com/office/officeart/2016/7/layout/LinearArrowProcessNumbered"/>
    <dgm:cxn modelId="{6993EF31-DF7C-D544-860A-1193DDF807B1}" type="presOf" srcId="{6F0EDEAF-9CD8-464A-B7E0-86FECDF2834F}" destId="{E8975BD8-1175-424B-9FFD-487DA55C3556}" srcOrd="0" destOrd="0" presId="urn:microsoft.com/office/officeart/2016/7/layout/LinearArrowProcessNumbered"/>
    <dgm:cxn modelId="{836A8F32-0717-4249-938F-861148B4CC92}" type="presOf" srcId="{35A63C9D-00B8-44AA-8F8D-C4F0058D04F2}" destId="{B8D6E6A5-DED3-F941-9EE7-2079AB72F4D5}" srcOrd="0" destOrd="0" presId="urn:microsoft.com/office/officeart/2016/7/layout/LinearArrowProcessNumbered"/>
    <dgm:cxn modelId="{26CA0A49-6114-4BBF-96DA-31F80F5C8C32}" srcId="{35A63C9D-00B8-44AA-8F8D-C4F0058D04F2}" destId="{BFD61882-5585-4191-BF04-DEF8F6E5D9CA}" srcOrd="0" destOrd="0" parTransId="{FEC4D6EB-02C4-4852-AFE5-F76C9494C119}" sibTransId="{B43EFFF4-294D-44C0-987E-5BB8E60E501E}"/>
    <dgm:cxn modelId="{A2C25E4E-D9CA-F74B-83BD-DFE771C9C4EC}" type="presOf" srcId="{BFD61882-5585-4191-BF04-DEF8F6E5D9CA}" destId="{FC9929A7-AD96-F145-BE37-38808D990D51}" srcOrd="0" destOrd="0" presId="urn:microsoft.com/office/officeart/2016/7/layout/LinearArrowProcessNumbered"/>
    <dgm:cxn modelId="{0CFFA04E-6442-814E-9698-35639E17A853}" type="presOf" srcId="{31FD63C8-8429-4433-AE43-3736275DD3C6}" destId="{D7A11FA1-AAFE-CB4A-AC63-338F52CFF35D}" srcOrd="0" destOrd="0" presId="urn:microsoft.com/office/officeart/2016/7/layout/LinearArrowProcessNumbered"/>
    <dgm:cxn modelId="{DF433D66-1C5D-453F-993C-AE21E1774047}" srcId="{35A63C9D-00B8-44AA-8F8D-C4F0058D04F2}" destId="{6F0EDEAF-9CD8-464A-B7E0-86FECDF2834F}" srcOrd="1" destOrd="0" parTransId="{25969FB1-6A50-4B03-A0F3-43CC2F24003C}" sibTransId="{31FD63C8-8429-4433-AE43-3736275DD3C6}"/>
    <dgm:cxn modelId="{9C169E66-CDB2-3443-8AD9-F6A72CD0958A}" type="presOf" srcId="{2252B82D-0CCF-4126-9DEF-BC5D2E58FB4E}" destId="{22E44AEB-F6A6-C14B-B71C-9439E0929706}" srcOrd="0" destOrd="0" presId="urn:microsoft.com/office/officeart/2016/7/layout/LinearArrowProcessNumbered"/>
    <dgm:cxn modelId="{2B986167-AC21-4D83-BFB0-877CD9A94BFA}" srcId="{35A63C9D-00B8-44AA-8F8D-C4F0058D04F2}" destId="{CFC36BDD-2626-4644-8759-746FABBB7562}" srcOrd="5" destOrd="0" parTransId="{60F337E5-83C3-48D5-9A52-F74055B74006}" sibTransId="{719884C8-1D1A-40BF-950E-B42F83FA4410}"/>
    <dgm:cxn modelId="{3F067672-4D80-43D0-A6CF-260319EC0DA9}" srcId="{35A63C9D-00B8-44AA-8F8D-C4F0058D04F2}" destId="{4DFC9CF1-BEB3-47CA-AAF4-70AF77E67458}" srcOrd="4" destOrd="0" parTransId="{C40A2F1E-664D-4AC3-982E-BFE42A7A4E0D}" sibTransId="{E1E2D48D-B0D6-4EEA-992B-3E609D0FDFB4}"/>
    <dgm:cxn modelId="{E61D5587-67FD-B645-87B7-83D6E208B96B}" type="presOf" srcId="{802C2C5A-2732-4615-A1DF-AE347CEA6306}" destId="{0AC58D41-100A-F940-ADDD-458C6401BE17}" srcOrd="0" destOrd="0" presId="urn:microsoft.com/office/officeart/2016/7/layout/LinearArrowProcessNumbered"/>
    <dgm:cxn modelId="{2B57A889-ECD4-F841-A8CD-8D5CE2C433D6}" type="presOf" srcId="{4DFC9CF1-BEB3-47CA-AAF4-70AF77E67458}" destId="{C3550F17-CA6F-9A45-A1BA-F3FCAAC8113F}" srcOrd="0" destOrd="0" presId="urn:microsoft.com/office/officeart/2016/7/layout/LinearArrowProcessNumbered"/>
    <dgm:cxn modelId="{BF6E0293-4747-4880-B195-09BDC2B911FF}" srcId="{35A63C9D-00B8-44AA-8F8D-C4F0058D04F2}" destId="{AB67E022-CB63-416D-BD99-D899655A9601}" srcOrd="3" destOrd="0" parTransId="{4995DF26-9D46-487F-9239-14B05117E9BE}" sibTransId="{802C2C5A-2732-4615-A1DF-AE347CEA6306}"/>
    <dgm:cxn modelId="{2B683094-FDD9-9C46-8F2D-6BE021D2481B}" type="presOf" srcId="{BA738C07-0BD7-4D18-9C0A-304A27184E89}" destId="{6BEE738E-4875-F647-AC94-D2726009C22B}" srcOrd="0" destOrd="0" presId="urn:microsoft.com/office/officeart/2016/7/layout/LinearArrowProcessNumbered"/>
    <dgm:cxn modelId="{33154695-C992-6E4E-897A-2AC708A4C41E}" type="presOf" srcId="{AB67E022-CB63-416D-BD99-D899655A9601}" destId="{4A0CA1EA-D875-B141-97A4-61788787BA13}" srcOrd="0" destOrd="0" presId="urn:microsoft.com/office/officeart/2016/7/layout/LinearArrowProcessNumbered"/>
    <dgm:cxn modelId="{0A2A74AD-C8C6-6940-9A94-DFFA0CE62185}" type="presOf" srcId="{CFC36BDD-2626-4644-8759-746FABBB7562}" destId="{EB71C4FB-B291-5E49-967B-F42A2C24C77E}" srcOrd="0" destOrd="0" presId="urn:microsoft.com/office/officeart/2016/7/layout/LinearArrowProcessNumbered"/>
    <dgm:cxn modelId="{C7A8DBC4-77CB-403F-860B-B039B10FE7D9}" srcId="{35A63C9D-00B8-44AA-8F8D-C4F0058D04F2}" destId="{2252B82D-0CCF-4126-9DEF-BC5D2E58FB4E}" srcOrd="2" destOrd="0" parTransId="{9202903F-3FD1-4CDB-A6A4-448499C13699}" sibTransId="{BA738C07-0BD7-4D18-9C0A-304A27184E89}"/>
    <dgm:cxn modelId="{7D0FBAF5-CB70-E24D-ADE5-46D450B1AD41}" type="presOf" srcId="{B43EFFF4-294D-44C0-987E-5BB8E60E501E}" destId="{04ADD749-45EF-3D49-9E1E-E343631A73BE}" srcOrd="0" destOrd="0" presId="urn:microsoft.com/office/officeart/2016/7/layout/LinearArrowProcessNumbered"/>
    <dgm:cxn modelId="{EC6E1BFD-9C63-2B44-BF5C-BE0757C9C327}" type="presOf" srcId="{E1E2D48D-B0D6-4EEA-992B-3E609D0FDFB4}" destId="{7AB4D0AC-AF1A-D84B-A069-7DC1C327A2A4}" srcOrd="0" destOrd="0" presId="urn:microsoft.com/office/officeart/2016/7/layout/LinearArrowProcessNumbered"/>
    <dgm:cxn modelId="{291CFFB1-63F5-4548-B05A-65D66CF7F255}" type="presParOf" srcId="{B8D6E6A5-DED3-F941-9EE7-2079AB72F4D5}" destId="{C386E870-5583-0642-AB26-45E68360611F}" srcOrd="0" destOrd="0" presId="urn:microsoft.com/office/officeart/2016/7/layout/LinearArrowProcessNumbered"/>
    <dgm:cxn modelId="{9AF9F84D-5982-F743-B06B-45B162CD79CC}" type="presParOf" srcId="{C386E870-5583-0642-AB26-45E68360611F}" destId="{56DF6636-5E50-1A46-A21B-A8C5F1634F5E}" srcOrd="0" destOrd="0" presId="urn:microsoft.com/office/officeart/2016/7/layout/LinearArrowProcessNumbered"/>
    <dgm:cxn modelId="{FB6B31E6-A5BF-7B4B-AFA7-052F23ACA19D}" type="presParOf" srcId="{C386E870-5583-0642-AB26-45E68360611F}" destId="{BF64A9C9-213D-A64E-94D3-E7C01B844FAB}" srcOrd="1" destOrd="0" presId="urn:microsoft.com/office/officeart/2016/7/layout/LinearArrowProcessNumbered"/>
    <dgm:cxn modelId="{C37D3AA8-8783-7548-96B1-AC14A6C1ED85}" type="presParOf" srcId="{BF64A9C9-213D-A64E-94D3-E7C01B844FAB}" destId="{FD70A37E-4575-CE40-B77E-325D3D7D3F05}" srcOrd="0" destOrd="0" presId="urn:microsoft.com/office/officeart/2016/7/layout/LinearArrowProcessNumbered"/>
    <dgm:cxn modelId="{C09E9458-2D2F-5440-97F8-0DDC14D61BC9}" type="presParOf" srcId="{BF64A9C9-213D-A64E-94D3-E7C01B844FAB}" destId="{2FB8CCD9-5E9B-EA4B-BE14-286D4B5067AD}" srcOrd="1" destOrd="0" presId="urn:microsoft.com/office/officeart/2016/7/layout/LinearArrowProcessNumbered"/>
    <dgm:cxn modelId="{71196078-37EC-7C4C-A88F-10301B504CB1}" type="presParOf" srcId="{BF64A9C9-213D-A64E-94D3-E7C01B844FAB}" destId="{04ADD749-45EF-3D49-9E1E-E343631A73BE}" srcOrd="2" destOrd="0" presId="urn:microsoft.com/office/officeart/2016/7/layout/LinearArrowProcessNumbered"/>
    <dgm:cxn modelId="{D7846155-F8AA-BC49-8714-4893BF5E1B99}" type="presParOf" srcId="{BF64A9C9-213D-A64E-94D3-E7C01B844FAB}" destId="{D94A82D6-609A-BD45-B291-BC3D99E70D5F}" srcOrd="3" destOrd="0" presId="urn:microsoft.com/office/officeart/2016/7/layout/LinearArrowProcessNumbered"/>
    <dgm:cxn modelId="{312D987F-8DE9-0845-AF4F-E4D69315090A}" type="presParOf" srcId="{C386E870-5583-0642-AB26-45E68360611F}" destId="{FC9929A7-AD96-F145-BE37-38808D990D51}" srcOrd="2" destOrd="0" presId="urn:microsoft.com/office/officeart/2016/7/layout/LinearArrowProcessNumbered"/>
    <dgm:cxn modelId="{94FB2C02-B46B-ED43-83D6-A880E19D1CE8}" type="presParOf" srcId="{B8D6E6A5-DED3-F941-9EE7-2079AB72F4D5}" destId="{48E9CA63-11F8-C649-82B6-F93EEB4A07AE}" srcOrd="1" destOrd="0" presId="urn:microsoft.com/office/officeart/2016/7/layout/LinearArrowProcessNumbered"/>
    <dgm:cxn modelId="{7514C52C-8044-C34E-BAC3-5B6E0193F8C2}" type="presParOf" srcId="{B8D6E6A5-DED3-F941-9EE7-2079AB72F4D5}" destId="{361FDE3A-C595-F04E-91BC-57DE8D122BAB}" srcOrd="2" destOrd="0" presId="urn:microsoft.com/office/officeart/2016/7/layout/LinearArrowProcessNumbered"/>
    <dgm:cxn modelId="{BB7DA2CC-F704-0848-82EB-A3A63C7E6EF7}" type="presParOf" srcId="{361FDE3A-C595-F04E-91BC-57DE8D122BAB}" destId="{65FF562E-C6BF-B143-967C-080F0F4CBE14}" srcOrd="0" destOrd="0" presId="urn:microsoft.com/office/officeart/2016/7/layout/LinearArrowProcessNumbered"/>
    <dgm:cxn modelId="{E21734F8-EF0A-2A4A-B403-000AD3F6B74D}" type="presParOf" srcId="{361FDE3A-C595-F04E-91BC-57DE8D122BAB}" destId="{0F84CD0C-EC9D-D144-AE40-2AD05ADB0DAC}" srcOrd="1" destOrd="0" presId="urn:microsoft.com/office/officeart/2016/7/layout/LinearArrowProcessNumbered"/>
    <dgm:cxn modelId="{10BAAF23-3FF3-2549-B8CA-EBF719F1B133}" type="presParOf" srcId="{0F84CD0C-EC9D-D144-AE40-2AD05ADB0DAC}" destId="{29C26B5E-9FA3-6049-9864-0E8409403EDA}" srcOrd="0" destOrd="0" presId="urn:microsoft.com/office/officeart/2016/7/layout/LinearArrowProcessNumbered"/>
    <dgm:cxn modelId="{A6721DB2-D1C8-FB42-8F41-91B7042DDA7D}" type="presParOf" srcId="{0F84CD0C-EC9D-D144-AE40-2AD05ADB0DAC}" destId="{447A1E37-8867-B04E-B27A-E7CCACA90876}" srcOrd="1" destOrd="0" presId="urn:microsoft.com/office/officeart/2016/7/layout/LinearArrowProcessNumbered"/>
    <dgm:cxn modelId="{EE8EA47A-05EB-8B46-8321-AFB8652076DC}" type="presParOf" srcId="{0F84CD0C-EC9D-D144-AE40-2AD05ADB0DAC}" destId="{D7A11FA1-AAFE-CB4A-AC63-338F52CFF35D}" srcOrd="2" destOrd="0" presId="urn:microsoft.com/office/officeart/2016/7/layout/LinearArrowProcessNumbered"/>
    <dgm:cxn modelId="{972BB2CA-F705-7740-B89D-857CC6ECE25F}" type="presParOf" srcId="{0F84CD0C-EC9D-D144-AE40-2AD05ADB0DAC}" destId="{95AA722B-E0AD-0C49-8009-BBFF3C0249D1}" srcOrd="3" destOrd="0" presId="urn:microsoft.com/office/officeart/2016/7/layout/LinearArrowProcessNumbered"/>
    <dgm:cxn modelId="{8417DD3D-9C79-3649-8190-32FF3957AF88}" type="presParOf" srcId="{361FDE3A-C595-F04E-91BC-57DE8D122BAB}" destId="{E8975BD8-1175-424B-9FFD-487DA55C3556}" srcOrd="2" destOrd="0" presId="urn:microsoft.com/office/officeart/2016/7/layout/LinearArrowProcessNumbered"/>
    <dgm:cxn modelId="{CB1CDBFF-95C9-0745-88B0-BA1EE1D1E26C}" type="presParOf" srcId="{B8D6E6A5-DED3-F941-9EE7-2079AB72F4D5}" destId="{B2E81358-1C9B-F04A-A249-6B21ECD041C6}" srcOrd="3" destOrd="0" presId="urn:microsoft.com/office/officeart/2016/7/layout/LinearArrowProcessNumbered"/>
    <dgm:cxn modelId="{27569DA9-9CEC-5241-89E2-C4BA0B8B3E06}" type="presParOf" srcId="{B8D6E6A5-DED3-F941-9EE7-2079AB72F4D5}" destId="{FC37F3FF-EF8C-4A40-9022-C19AA065B1C4}" srcOrd="4" destOrd="0" presId="urn:microsoft.com/office/officeart/2016/7/layout/LinearArrowProcessNumbered"/>
    <dgm:cxn modelId="{1DFAD6F7-2B36-604D-986F-CA36652E348F}" type="presParOf" srcId="{FC37F3FF-EF8C-4A40-9022-C19AA065B1C4}" destId="{4027D097-52F4-7748-A611-E0DF0BDAB9C1}" srcOrd="0" destOrd="0" presId="urn:microsoft.com/office/officeart/2016/7/layout/LinearArrowProcessNumbered"/>
    <dgm:cxn modelId="{C4D31F21-5CAE-304B-8247-C302F8EA531B}" type="presParOf" srcId="{FC37F3FF-EF8C-4A40-9022-C19AA065B1C4}" destId="{AF48FC1E-029D-5F48-8A6E-A794DE781C1A}" srcOrd="1" destOrd="0" presId="urn:microsoft.com/office/officeart/2016/7/layout/LinearArrowProcessNumbered"/>
    <dgm:cxn modelId="{B14E9F8F-1F70-784B-BB21-3426AD727872}" type="presParOf" srcId="{AF48FC1E-029D-5F48-8A6E-A794DE781C1A}" destId="{7CC5143C-54A5-5D40-89A7-ADC7CC52D30B}" srcOrd="0" destOrd="0" presId="urn:microsoft.com/office/officeart/2016/7/layout/LinearArrowProcessNumbered"/>
    <dgm:cxn modelId="{D50FC436-5D21-9043-907F-5F1884888AA4}" type="presParOf" srcId="{AF48FC1E-029D-5F48-8A6E-A794DE781C1A}" destId="{F7579E91-C729-7F47-8E61-1F481A123B78}" srcOrd="1" destOrd="0" presId="urn:microsoft.com/office/officeart/2016/7/layout/LinearArrowProcessNumbered"/>
    <dgm:cxn modelId="{BF1C62F1-E680-2945-B31E-9D01BD79A632}" type="presParOf" srcId="{AF48FC1E-029D-5F48-8A6E-A794DE781C1A}" destId="{6BEE738E-4875-F647-AC94-D2726009C22B}" srcOrd="2" destOrd="0" presId="urn:microsoft.com/office/officeart/2016/7/layout/LinearArrowProcessNumbered"/>
    <dgm:cxn modelId="{05FD78B5-2ED5-D14B-8514-5683590090A6}" type="presParOf" srcId="{AF48FC1E-029D-5F48-8A6E-A794DE781C1A}" destId="{0C1528BA-A6D1-3643-8AF4-4B7E72245582}" srcOrd="3" destOrd="0" presId="urn:microsoft.com/office/officeart/2016/7/layout/LinearArrowProcessNumbered"/>
    <dgm:cxn modelId="{085EE520-78D4-7A4A-A633-5289A1289CDF}" type="presParOf" srcId="{FC37F3FF-EF8C-4A40-9022-C19AA065B1C4}" destId="{22E44AEB-F6A6-C14B-B71C-9439E0929706}" srcOrd="2" destOrd="0" presId="urn:microsoft.com/office/officeart/2016/7/layout/LinearArrowProcessNumbered"/>
    <dgm:cxn modelId="{9E1FDD8F-7C06-8640-924A-D68E6091E7FC}" type="presParOf" srcId="{B8D6E6A5-DED3-F941-9EE7-2079AB72F4D5}" destId="{49BD92D8-0563-1749-96EE-E2BABD803DB2}" srcOrd="5" destOrd="0" presId="urn:microsoft.com/office/officeart/2016/7/layout/LinearArrowProcessNumbered"/>
    <dgm:cxn modelId="{75A6D863-EC51-4342-8494-D1F175951036}" type="presParOf" srcId="{B8D6E6A5-DED3-F941-9EE7-2079AB72F4D5}" destId="{7B2D005A-D244-4948-885F-93F5F5BCD643}" srcOrd="6" destOrd="0" presId="urn:microsoft.com/office/officeart/2016/7/layout/LinearArrowProcessNumbered"/>
    <dgm:cxn modelId="{3088D591-FC56-6B4B-98B9-FDC90DB0F77F}" type="presParOf" srcId="{7B2D005A-D244-4948-885F-93F5F5BCD643}" destId="{8AA1AA8E-8C6C-8949-8364-16B34ED6FFB0}" srcOrd="0" destOrd="0" presId="urn:microsoft.com/office/officeart/2016/7/layout/LinearArrowProcessNumbered"/>
    <dgm:cxn modelId="{C59AD4AC-CCF1-1A4E-A914-DCDF8BE609A9}" type="presParOf" srcId="{7B2D005A-D244-4948-885F-93F5F5BCD643}" destId="{AA5805B6-5BC1-6A4A-9462-47A865384CC5}" srcOrd="1" destOrd="0" presId="urn:microsoft.com/office/officeart/2016/7/layout/LinearArrowProcessNumbered"/>
    <dgm:cxn modelId="{543E67B0-6074-2544-A8D2-A4E83B1EB9CD}" type="presParOf" srcId="{AA5805B6-5BC1-6A4A-9462-47A865384CC5}" destId="{5E93863D-FAB5-7048-BF63-95B6FC5F521D}" srcOrd="0" destOrd="0" presId="urn:microsoft.com/office/officeart/2016/7/layout/LinearArrowProcessNumbered"/>
    <dgm:cxn modelId="{8C92FB38-553D-914B-B036-6B8C9901B67C}" type="presParOf" srcId="{AA5805B6-5BC1-6A4A-9462-47A865384CC5}" destId="{203E456D-1483-8C44-9BC9-CD27DBA95F53}" srcOrd="1" destOrd="0" presId="urn:microsoft.com/office/officeart/2016/7/layout/LinearArrowProcessNumbered"/>
    <dgm:cxn modelId="{ED44CBEA-0E67-304B-B401-37D75DC963AA}" type="presParOf" srcId="{AA5805B6-5BC1-6A4A-9462-47A865384CC5}" destId="{0AC58D41-100A-F940-ADDD-458C6401BE17}" srcOrd="2" destOrd="0" presId="urn:microsoft.com/office/officeart/2016/7/layout/LinearArrowProcessNumbered"/>
    <dgm:cxn modelId="{A34E066B-2173-CC49-8EE6-4EA636644BCF}" type="presParOf" srcId="{AA5805B6-5BC1-6A4A-9462-47A865384CC5}" destId="{00307ECE-A33D-EC44-82B7-D49573B4C61A}" srcOrd="3" destOrd="0" presId="urn:microsoft.com/office/officeart/2016/7/layout/LinearArrowProcessNumbered"/>
    <dgm:cxn modelId="{F62F52EE-252A-1549-AA6D-F1CB8074A9C4}" type="presParOf" srcId="{7B2D005A-D244-4948-885F-93F5F5BCD643}" destId="{4A0CA1EA-D875-B141-97A4-61788787BA13}" srcOrd="2" destOrd="0" presId="urn:microsoft.com/office/officeart/2016/7/layout/LinearArrowProcessNumbered"/>
    <dgm:cxn modelId="{A6D96CFA-B573-5443-8F99-54ABB266D640}" type="presParOf" srcId="{B8D6E6A5-DED3-F941-9EE7-2079AB72F4D5}" destId="{C6814122-5DF1-9344-BAE1-6E605CC49310}" srcOrd="7" destOrd="0" presId="urn:microsoft.com/office/officeart/2016/7/layout/LinearArrowProcessNumbered"/>
    <dgm:cxn modelId="{614B133B-5C8A-5F4C-9336-973B369BF507}" type="presParOf" srcId="{B8D6E6A5-DED3-F941-9EE7-2079AB72F4D5}" destId="{1436F970-15B3-7448-A50E-47F57FDA8815}" srcOrd="8" destOrd="0" presId="urn:microsoft.com/office/officeart/2016/7/layout/LinearArrowProcessNumbered"/>
    <dgm:cxn modelId="{7C9E0358-39E8-E841-B0F5-D1AFB025C0F0}" type="presParOf" srcId="{1436F970-15B3-7448-A50E-47F57FDA8815}" destId="{89F442D4-2A25-3448-A371-31788A3D8F8F}" srcOrd="0" destOrd="0" presId="urn:microsoft.com/office/officeart/2016/7/layout/LinearArrowProcessNumbered"/>
    <dgm:cxn modelId="{8DD58136-BE51-5942-938E-A4496C25D490}" type="presParOf" srcId="{1436F970-15B3-7448-A50E-47F57FDA8815}" destId="{AE4FB8A0-CE84-9746-B66B-35C7AD7412B6}" srcOrd="1" destOrd="0" presId="urn:microsoft.com/office/officeart/2016/7/layout/LinearArrowProcessNumbered"/>
    <dgm:cxn modelId="{36977BE4-1F42-874B-A1F3-42CA69639E32}" type="presParOf" srcId="{AE4FB8A0-CE84-9746-B66B-35C7AD7412B6}" destId="{75F1C77D-6526-064A-B6FA-F72C300CBBED}" srcOrd="0" destOrd="0" presId="urn:microsoft.com/office/officeart/2016/7/layout/LinearArrowProcessNumbered"/>
    <dgm:cxn modelId="{CCF93BFA-E949-9045-987A-130392A4E348}" type="presParOf" srcId="{AE4FB8A0-CE84-9746-B66B-35C7AD7412B6}" destId="{15F1CC74-6C36-5444-9FDB-BD231213D08E}" srcOrd="1" destOrd="0" presId="urn:microsoft.com/office/officeart/2016/7/layout/LinearArrowProcessNumbered"/>
    <dgm:cxn modelId="{320A0A6B-F61F-0D46-8CD8-8E564021685D}" type="presParOf" srcId="{AE4FB8A0-CE84-9746-B66B-35C7AD7412B6}" destId="{7AB4D0AC-AF1A-D84B-A069-7DC1C327A2A4}" srcOrd="2" destOrd="0" presId="urn:microsoft.com/office/officeart/2016/7/layout/LinearArrowProcessNumbered"/>
    <dgm:cxn modelId="{916D9C64-ED6F-A441-BB9F-1684BEF160B9}" type="presParOf" srcId="{AE4FB8A0-CE84-9746-B66B-35C7AD7412B6}" destId="{A6DA4745-8806-474C-82E6-A8E7141AEE30}" srcOrd="3" destOrd="0" presId="urn:microsoft.com/office/officeart/2016/7/layout/LinearArrowProcessNumbered"/>
    <dgm:cxn modelId="{C322AF5F-AEFE-034A-AE24-9CCE93106414}" type="presParOf" srcId="{1436F970-15B3-7448-A50E-47F57FDA8815}" destId="{C3550F17-CA6F-9A45-A1BA-F3FCAAC8113F}" srcOrd="2" destOrd="0" presId="urn:microsoft.com/office/officeart/2016/7/layout/LinearArrowProcessNumbered"/>
    <dgm:cxn modelId="{CFD71EC5-ADFE-C341-AFC8-945D38F6AF68}" type="presParOf" srcId="{B8D6E6A5-DED3-F941-9EE7-2079AB72F4D5}" destId="{D55F2E2A-3E70-8444-84AA-516A3E66819B}" srcOrd="9" destOrd="0" presId="urn:microsoft.com/office/officeart/2016/7/layout/LinearArrowProcessNumbered"/>
    <dgm:cxn modelId="{33AC19B2-6637-0C42-A0DB-2D59F7D04677}" type="presParOf" srcId="{B8D6E6A5-DED3-F941-9EE7-2079AB72F4D5}" destId="{407B6C88-8ADE-6B45-9E51-8DB1EFDA2877}" srcOrd="10" destOrd="0" presId="urn:microsoft.com/office/officeart/2016/7/layout/LinearArrowProcessNumbered"/>
    <dgm:cxn modelId="{226F4FD9-72B5-0245-B118-E365ADEA91BC}" type="presParOf" srcId="{407B6C88-8ADE-6B45-9E51-8DB1EFDA2877}" destId="{E9D3B055-26C1-764E-8162-CAE056FBE220}" srcOrd="0" destOrd="0" presId="urn:microsoft.com/office/officeart/2016/7/layout/LinearArrowProcessNumbered"/>
    <dgm:cxn modelId="{C9AFFC4F-D319-7449-8FA6-A0EC6A31BF4F}" type="presParOf" srcId="{407B6C88-8ADE-6B45-9E51-8DB1EFDA2877}" destId="{5B33A100-6EE8-C645-A7EF-E7A216E60117}" srcOrd="1" destOrd="0" presId="urn:microsoft.com/office/officeart/2016/7/layout/LinearArrowProcessNumbered"/>
    <dgm:cxn modelId="{6AC0F813-96CE-4B41-A42E-4248B4BD3CEF}" type="presParOf" srcId="{5B33A100-6EE8-C645-A7EF-E7A216E60117}" destId="{D6A01968-2106-7346-A1F2-8FD2D9B93513}" srcOrd="0" destOrd="0" presId="urn:microsoft.com/office/officeart/2016/7/layout/LinearArrowProcessNumbered"/>
    <dgm:cxn modelId="{E0D6C73B-1052-EB43-9D4C-D02678CA7B70}" type="presParOf" srcId="{5B33A100-6EE8-C645-A7EF-E7A216E60117}" destId="{776D97BE-2838-8B4B-BE2F-3D73E886C839}" srcOrd="1" destOrd="0" presId="urn:microsoft.com/office/officeart/2016/7/layout/LinearArrowProcessNumbered"/>
    <dgm:cxn modelId="{B6FE9747-C0B6-4C4C-902A-338A3A9C491E}" type="presParOf" srcId="{5B33A100-6EE8-C645-A7EF-E7A216E60117}" destId="{75DBA2B1-CFDE-5240-927F-A5D53E3FE86F}" srcOrd="2" destOrd="0" presId="urn:microsoft.com/office/officeart/2016/7/layout/LinearArrowProcessNumbered"/>
    <dgm:cxn modelId="{266B6F2E-6557-F649-BEDE-FF440E6479C7}" type="presParOf" srcId="{5B33A100-6EE8-C645-A7EF-E7A216E60117}" destId="{863EE51A-1597-4A48-9CFE-5C23BD8E86AC}" srcOrd="3" destOrd="0" presId="urn:microsoft.com/office/officeart/2016/7/layout/LinearArrowProcessNumbered"/>
    <dgm:cxn modelId="{CD4C7D53-49C8-6446-BB01-CAF72F13402F}" type="presParOf" srcId="{407B6C88-8ADE-6B45-9E51-8DB1EFDA2877}" destId="{EB71C4FB-B291-5E49-967B-F42A2C24C77E}" srcOrd="2" destOrd="0" presId="urn:microsoft.com/office/officeart/2016/7/layout/LinearArrowProcessNumbered"/>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CF6F2E-C245-4BCF-BC54-4FED7A89D9CC}">
      <dsp:nvSpPr>
        <dsp:cNvPr id="0" name=""/>
        <dsp:cNvSpPr/>
      </dsp:nvSpPr>
      <dsp:spPr>
        <a:xfrm>
          <a:off x="52337" y="975682"/>
          <a:ext cx="823441" cy="823441"/>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DEF4466-9CB1-4086-BB87-DDA33787D30C}">
      <dsp:nvSpPr>
        <dsp:cNvPr id="0" name=""/>
        <dsp:cNvSpPr/>
      </dsp:nvSpPr>
      <dsp:spPr>
        <a:xfrm>
          <a:off x="225260" y="1148605"/>
          <a:ext cx="477596" cy="47759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A2C992B-A533-444F-8917-CE4AB138EEB1}">
      <dsp:nvSpPr>
        <dsp:cNvPr id="0" name=""/>
        <dsp:cNvSpPr/>
      </dsp:nvSpPr>
      <dsp:spPr>
        <a:xfrm>
          <a:off x="1052231" y="975682"/>
          <a:ext cx="1940969" cy="8234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100000"/>
            </a:lnSpc>
            <a:spcBef>
              <a:spcPct val="0"/>
            </a:spcBef>
            <a:spcAft>
              <a:spcPct val="35000"/>
            </a:spcAft>
            <a:buNone/>
          </a:pPr>
          <a:r>
            <a:rPr lang="en-US" sz="1400" kern="1200" dirty="0">
              <a:latin typeface="+mn-lt"/>
              <a:cs typeface="Times New Roman" panose="02020603050405020304" pitchFamily="18" charset="0"/>
            </a:rPr>
            <a:t>Develop a predictive model of biological age using NHANES biomarker and lifestyle data.</a:t>
          </a:r>
        </a:p>
      </dsp:txBody>
      <dsp:txXfrm>
        <a:off x="1052231" y="975682"/>
        <a:ext cx="1940969" cy="823441"/>
      </dsp:txXfrm>
    </dsp:sp>
    <dsp:sp modelId="{FA547D70-7E9B-4258-AD02-0AD2D7337F8D}">
      <dsp:nvSpPr>
        <dsp:cNvPr id="0" name=""/>
        <dsp:cNvSpPr/>
      </dsp:nvSpPr>
      <dsp:spPr>
        <a:xfrm>
          <a:off x="3331399" y="975682"/>
          <a:ext cx="823441" cy="823441"/>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7AD9D39-5905-420A-B6AE-563536C32F37}">
      <dsp:nvSpPr>
        <dsp:cNvPr id="0" name=""/>
        <dsp:cNvSpPr/>
      </dsp:nvSpPr>
      <dsp:spPr>
        <a:xfrm>
          <a:off x="3504322" y="1148605"/>
          <a:ext cx="477596" cy="47759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B762505-2DD2-4ED3-A918-21152CE101DB}">
      <dsp:nvSpPr>
        <dsp:cNvPr id="0" name=""/>
        <dsp:cNvSpPr/>
      </dsp:nvSpPr>
      <dsp:spPr>
        <a:xfrm>
          <a:off x="4331292" y="975682"/>
          <a:ext cx="1940969" cy="8234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100000"/>
            </a:lnSpc>
            <a:spcBef>
              <a:spcPct val="0"/>
            </a:spcBef>
            <a:spcAft>
              <a:spcPct val="35000"/>
            </a:spcAft>
            <a:buNone/>
          </a:pPr>
          <a:r>
            <a:rPr lang="en-US" sz="1400" kern="1200" dirty="0">
              <a:latin typeface="+mn-lt"/>
              <a:cs typeface="Times New Roman" panose="02020603050405020304" pitchFamily="18" charset="0"/>
            </a:rPr>
            <a:t>Identify key predictors of accelerated aging, including age, telomere length, C-reactive protein (CRP), vitamin D, and self-reported health.</a:t>
          </a:r>
        </a:p>
      </dsp:txBody>
      <dsp:txXfrm>
        <a:off x="4331292" y="975682"/>
        <a:ext cx="1940969" cy="823441"/>
      </dsp:txXfrm>
    </dsp:sp>
    <dsp:sp modelId="{19B08BE9-9600-48DE-8F57-25EAB2F3BF2B}">
      <dsp:nvSpPr>
        <dsp:cNvPr id="0" name=""/>
        <dsp:cNvSpPr/>
      </dsp:nvSpPr>
      <dsp:spPr>
        <a:xfrm>
          <a:off x="52337" y="2536114"/>
          <a:ext cx="823441" cy="823441"/>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6381793-7CFD-45B0-B7D6-2C8D3130CB58}">
      <dsp:nvSpPr>
        <dsp:cNvPr id="0" name=""/>
        <dsp:cNvSpPr/>
      </dsp:nvSpPr>
      <dsp:spPr>
        <a:xfrm>
          <a:off x="225260" y="2709037"/>
          <a:ext cx="477596" cy="47759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F49265C-05D7-4942-AD14-1DAF3A399875}">
      <dsp:nvSpPr>
        <dsp:cNvPr id="0" name=""/>
        <dsp:cNvSpPr/>
      </dsp:nvSpPr>
      <dsp:spPr>
        <a:xfrm>
          <a:off x="1052231" y="2536114"/>
          <a:ext cx="1940969" cy="8234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100000"/>
            </a:lnSpc>
            <a:spcBef>
              <a:spcPct val="0"/>
            </a:spcBef>
            <a:spcAft>
              <a:spcPct val="35000"/>
            </a:spcAft>
            <a:buNone/>
          </a:pPr>
          <a:r>
            <a:rPr lang="en-US" sz="1400" kern="1200" dirty="0">
              <a:latin typeface="+mn-lt"/>
              <a:cs typeface="Times New Roman" panose="02020603050405020304" pitchFamily="18" charset="0"/>
            </a:rPr>
            <a:t>Compare the accuracy of linear regression and machine learning models (e.g., Random Forest, Bagged Trees).</a:t>
          </a:r>
        </a:p>
      </dsp:txBody>
      <dsp:txXfrm>
        <a:off x="1052231" y="2536114"/>
        <a:ext cx="1940969" cy="823441"/>
      </dsp:txXfrm>
    </dsp:sp>
    <dsp:sp modelId="{25176E7D-E3A4-4FCD-9317-80745D399212}">
      <dsp:nvSpPr>
        <dsp:cNvPr id="0" name=""/>
        <dsp:cNvSpPr/>
      </dsp:nvSpPr>
      <dsp:spPr>
        <a:xfrm>
          <a:off x="3331399" y="2536114"/>
          <a:ext cx="823441" cy="823441"/>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6D62D2A-5B6F-46C9-9881-5EFC7EA368D2}">
      <dsp:nvSpPr>
        <dsp:cNvPr id="0" name=""/>
        <dsp:cNvSpPr/>
      </dsp:nvSpPr>
      <dsp:spPr>
        <a:xfrm>
          <a:off x="3504322" y="2709037"/>
          <a:ext cx="477596" cy="47759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3833B02-FFBE-456D-BB98-46A00F21A3D0}">
      <dsp:nvSpPr>
        <dsp:cNvPr id="0" name=""/>
        <dsp:cNvSpPr/>
      </dsp:nvSpPr>
      <dsp:spPr>
        <a:xfrm>
          <a:off x="4331292" y="2536114"/>
          <a:ext cx="1940969" cy="8234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100000"/>
            </a:lnSpc>
            <a:spcBef>
              <a:spcPct val="0"/>
            </a:spcBef>
            <a:spcAft>
              <a:spcPct val="35000"/>
            </a:spcAft>
            <a:buNone/>
          </a:pPr>
          <a:r>
            <a:rPr lang="en-US" sz="1400" kern="1200" dirty="0">
              <a:solidFill>
                <a:prstClr val="black">
                  <a:hueOff val="0"/>
                  <a:satOff val="0"/>
                  <a:lumOff val="0"/>
                  <a:alphaOff val="0"/>
                </a:prstClr>
              </a:solidFill>
              <a:latin typeface="+mn-lt"/>
              <a:ea typeface="+mn-ea"/>
              <a:cs typeface="Times New Roman" panose="02020603050405020304" pitchFamily="18" charset="0"/>
            </a:rPr>
            <a:t>Support future health strategies by highlighting modifiable aging factors (e.g., physical activity, inflammation).</a:t>
          </a:r>
        </a:p>
      </dsp:txBody>
      <dsp:txXfrm>
        <a:off x="4331292" y="2536114"/>
        <a:ext cx="1940969" cy="82344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B672BB1-47BE-42D7-8241-354A8B7F961C}">
      <dsp:nvSpPr>
        <dsp:cNvPr id="0" name=""/>
        <dsp:cNvSpPr/>
      </dsp:nvSpPr>
      <dsp:spPr>
        <a:xfrm>
          <a:off x="0" y="1302"/>
          <a:ext cx="4191000" cy="66036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C15F8AB-CE18-45CE-A25B-FE4B77B6D0FD}">
      <dsp:nvSpPr>
        <dsp:cNvPr id="0" name=""/>
        <dsp:cNvSpPr/>
      </dsp:nvSpPr>
      <dsp:spPr>
        <a:xfrm>
          <a:off x="199759" y="149884"/>
          <a:ext cx="363198" cy="36319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365D77D-C165-4946-9B50-005B20D9B0BE}">
      <dsp:nvSpPr>
        <dsp:cNvPr id="0" name=""/>
        <dsp:cNvSpPr/>
      </dsp:nvSpPr>
      <dsp:spPr>
        <a:xfrm>
          <a:off x="762717" y="1302"/>
          <a:ext cx="3428282" cy="6603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9888" tIns="69888" rIns="69888" bIns="69888" numCol="1" spcCol="1270" anchor="ctr" anchorCtr="0">
          <a:noAutofit/>
        </a:bodyPr>
        <a:lstStyle/>
        <a:p>
          <a:pPr marL="0" lvl="0" indent="0" algn="l" defTabSz="622300">
            <a:lnSpc>
              <a:spcPct val="100000"/>
            </a:lnSpc>
            <a:spcBef>
              <a:spcPct val="0"/>
            </a:spcBef>
            <a:spcAft>
              <a:spcPct val="35000"/>
            </a:spcAft>
            <a:buNone/>
          </a:pPr>
          <a:r>
            <a:rPr lang="en-US" sz="1400" kern="1200" dirty="0"/>
            <a:t>NHANES data is de-identified but still requires ethical handling.</a:t>
          </a:r>
        </a:p>
      </dsp:txBody>
      <dsp:txXfrm>
        <a:off x="762717" y="1302"/>
        <a:ext cx="3428282" cy="660361"/>
      </dsp:txXfrm>
    </dsp:sp>
    <dsp:sp modelId="{5207605C-A09A-43D8-B623-DAFB937F15B0}">
      <dsp:nvSpPr>
        <dsp:cNvPr id="0" name=""/>
        <dsp:cNvSpPr/>
      </dsp:nvSpPr>
      <dsp:spPr>
        <a:xfrm>
          <a:off x="0" y="826754"/>
          <a:ext cx="4191000" cy="66036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E6E3B2C-DAA2-4E41-8A52-1CE58CDECFE9}">
      <dsp:nvSpPr>
        <dsp:cNvPr id="0" name=""/>
        <dsp:cNvSpPr/>
      </dsp:nvSpPr>
      <dsp:spPr>
        <a:xfrm>
          <a:off x="199759" y="975335"/>
          <a:ext cx="363198" cy="36319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35FF926-4EA0-4740-B26E-F84F0F8B431A}">
      <dsp:nvSpPr>
        <dsp:cNvPr id="0" name=""/>
        <dsp:cNvSpPr/>
      </dsp:nvSpPr>
      <dsp:spPr>
        <a:xfrm>
          <a:off x="762717" y="826754"/>
          <a:ext cx="3428282" cy="6603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9888" tIns="69888" rIns="69888" bIns="69888" numCol="1" spcCol="1270" anchor="ctr" anchorCtr="0">
          <a:noAutofit/>
        </a:bodyPr>
        <a:lstStyle/>
        <a:p>
          <a:pPr marL="0" lvl="0" indent="0" algn="l" defTabSz="622300">
            <a:lnSpc>
              <a:spcPct val="100000"/>
            </a:lnSpc>
            <a:spcBef>
              <a:spcPct val="0"/>
            </a:spcBef>
            <a:spcAft>
              <a:spcPct val="35000"/>
            </a:spcAft>
            <a:buNone/>
          </a:pPr>
          <a:r>
            <a:rPr lang="en-US" sz="1400" b="0" i="0" u="none" kern="1200" dirty="0"/>
            <a:t>Clear consent and transparency about data use are essential parts of ethical research.</a:t>
          </a:r>
          <a:endParaRPr lang="en-US" sz="1400" kern="1200" dirty="0"/>
        </a:p>
      </dsp:txBody>
      <dsp:txXfrm>
        <a:off x="762717" y="826754"/>
        <a:ext cx="3428282" cy="660361"/>
      </dsp:txXfrm>
    </dsp:sp>
    <dsp:sp modelId="{CB5F1210-5886-471B-B85C-7095501B3953}">
      <dsp:nvSpPr>
        <dsp:cNvPr id="0" name=""/>
        <dsp:cNvSpPr/>
      </dsp:nvSpPr>
      <dsp:spPr>
        <a:xfrm>
          <a:off x="0" y="1652205"/>
          <a:ext cx="4191000" cy="66036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B989CA6-262B-4578-8C9B-2F6F9DD91A41}">
      <dsp:nvSpPr>
        <dsp:cNvPr id="0" name=""/>
        <dsp:cNvSpPr/>
      </dsp:nvSpPr>
      <dsp:spPr>
        <a:xfrm>
          <a:off x="199759" y="1800786"/>
          <a:ext cx="363198" cy="36319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5509E84-18A0-4391-AAF7-081D47150C06}">
      <dsp:nvSpPr>
        <dsp:cNvPr id="0" name=""/>
        <dsp:cNvSpPr/>
      </dsp:nvSpPr>
      <dsp:spPr>
        <a:xfrm>
          <a:off x="762717" y="1652205"/>
          <a:ext cx="3428282" cy="6603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9888" tIns="69888" rIns="69888" bIns="69888" numCol="1" spcCol="1270" anchor="ctr" anchorCtr="0">
          <a:noAutofit/>
        </a:bodyPr>
        <a:lstStyle/>
        <a:p>
          <a:pPr marL="0" lvl="0" indent="0" algn="l" defTabSz="622300">
            <a:lnSpc>
              <a:spcPct val="100000"/>
            </a:lnSpc>
            <a:spcBef>
              <a:spcPct val="0"/>
            </a:spcBef>
            <a:spcAft>
              <a:spcPct val="35000"/>
            </a:spcAft>
            <a:buNone/>
          </a:pPr>
          <a:r>
            <a:rPr lang="en-US" sz="1400" kern="1200" dirty="0"/>
            <a:t>Predictive models must be used responsibly to avoid harm or discrimination.</a:t>
          </a:r>
        </a:p>
      </dsp:txBody>
      <dsp:txXfrm>
        <a:off x="762717" y="1652205"/>
        <a:ext cx="3428282" cy="660361"/>
      </dsp:txXfrm>
    </dsp:sp>
    <dsp:sp modelId="{94A71A81-556A-47BE-9A90-C64A15072532}">
      <dsp:nvSpPr>
        <dsp:cNvPr id="0" name=""/>
        <dsp:cNvSpPr/>
      </dsp:nvSpPr>
      <dsp:spPr>
        <a:xfrm>
          <a:off x="0" y="2477656"/>
          <a:ext cx="4191000" cy="66036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FEEF1F0-9495-4C6C-BC91-487F9775F7C5}">
      <dsp:nvSpPr>
        <dsp:cNvPr id="0" name=""/>
        <dsp:cNvSpPr/>
      </dsp:nvSpPr>
      <dsp:spPr>
        <a:xfrm>
          <a:off x="199759" y="2626238"/>
          <a:ext cx="363198" cy="36319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7BD5D69-ACE7-4082-9C33-D8FD86BF06CE}">
      <dsp:nvSpPr>
        <dsp:cNvPr id="0" name=""/>
        <dsp:cNvSpPr/>
      </dsp:nvSpPr>
      <dsp:spPr>
        <a:xfrm>
          <a:off x="762717" y="2477656"/>
          <a:ext cx="3428282" cy="6603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9888" tIns="69888" rIns="69888" bIns="69888" numCol="1" spcCol="1270" anchor="ctr" anchorCtr="0">
          <a:noAutofit/>
        </a:bodyPr>
        <a:lstStyle/>
        <a:p>
          <a:pPr marL="0" lvl="0" indent="0" algn="l" defTabSz="622300">
            <a:lnSpc>
              <a:spcPct val="100000"/>
            </a:lnSpc>
            <a:spcBef>
              <a:spcPct val="0"/>
            </a:spcBef>
            <a:spcAft>
              <a:spcPct val="35000"/>
            </a:spcAft>
            <a:buNone/>
          </a:pPr>
          <a:r>
            <a:rPr lang="en-US" sz="1400" kern="1200" dirty="0"/>
            <a:t>Avoid overstating accuracy of biological age estimates in sensitive contexts.</a:t>
          </a:r>
        </a:p>
      </dsp:txBody>
      <dsp:txXfrm>
        <a:off x="762717" y="2477656"/>
        <a:ext cx="3428282" cy="66036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B672BB1-47BE-42D7-8241-354A8B7F961C}">
      <dsp:nvSpPr>
        <dsp:cNvPr id="0" name=""/>
        <dsp:cNvSpPr/>
      </dsp:nvSpPr>
      <dsp:spPr>
        <a:xfrm>
          <a:off x="0" y="1302"/>
          <a:ext cx="4191000" cy="66036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C15F8AB-CE18-45CE-A25B-FE4B77B6D0FD}">
      <dsp:nvSpPr>
        <dsp:cNvPr id="0" name=""/>
        <dsp:cNvSpPr/>
      </dsp:nvSpPr>
      <dsp:spPr>
        <a:xfrm>
          <a:off x="199759" y="149884"/>
          <a:ext cx="363198" cy="36319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365D77D-C165-4946-9B50-005B20D9B0BE}">
      <dsp:nvSpPr>
        <dsp:cNvPr id="0" name=""/>
        <dsp:cNvSpPr/>
      </dsp:nvSpPr>
      <dsp:spPr>
        <a:xfrm>
          <a:off x="762717" y="1302"/>
          <a:ext cx="3428282" cy="6603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9888" tIns="69888" rIns="69888" bIns="69888" numCol="1" spcCol="1270" anchor="ctr" anchorCtr="0">
          <a:noAutofit/>
        </a:bodyPr>
        <a:lstStyle/>
        <a:p>
          <a:pPr marL="0" lvl="0" indent="0" algn="l" defTabSz="666750">
            <a:lnSpc>
              <a:spcPct val="100000"/>
            </a:lnSpc>
            <a:spcBef>
              <a:spcPct val="0"/>
            </a:spcBef>
            <a:spcAft>
              <a:spcPct val="35000"/>
            </a:spcAft>
            <a:buNone/>
          </a:pPr>
          <a:r>
            <a:rPr lang="en-US" sz="1500" kern="1200" dirty="0"/>
            <a:t>NHANES data is cross-sectional, limiting analysis of aging over time.</a:t>
          </a:r>
        </a:p>
      </dsp:txBody>
      <dsp:txXfrm>
        <a:off x="762717" y="1302"/>
        <a:ext cx="3428282" cy="660361"/>
      </dsp:txXfrm>
    </dsp:sp>
    <dsp:sp modelId="{5207605C-A09A-43D8-B623-DAFB937F15B0}">
      <dsp:nvSpPr>
        <dsp:cNvPr id="0" name=""/>
        <dsp:cNvSpPr/>
      </dsp:nvSpPr>
      <dsp:spPr>
        <a:xfrm>
          <a:off x="0" y="826754"/>
          <a:ext cx="4191000" cy="66036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E6E3B2C-DAA2-4E41-8A52-1CE58CDECFE9}">
      <dsp:nvSpPr>
        <dsp:cNvPr id="0" name=""/>
        <dsp:cNvSpPr/>
      </dsp:nvSpPr>
      <dsp:spPr>
        <a:xfrm>
          <a:off x="199759" y="975335"/>
          <a:ext cx="363198" cy="36319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35FF926-4EA0-4740-B26E-F84F0F8B431A}">
      <dsp:nvSpPr>
        <dsp:cNvPr id="0" name=""/>
        <dsp:cNvSpPr/>
      </dsp:nvSpPr>
      <dsp:spPr>
        <a:xfrm>
          <a:off x="762717" y="826754"/>
          <a:ext cx="3428282" cy="6603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9888" tIns="69888" rIns="69888" bIns="69888" numCol="1" spcCol="1270" anchor="ctr" anchorCtr="0">
          <a:noAutofit/>
        </a:bodyPr>
        <a:lstStyle/>
        <a:p>
          <a:pPr marL="0" lvl="0" indent="0" algn="l" defTabSz="666750">
            <a:lnSpc>
              <a:spcPct val="100000"/>
            </a:lnSpc>
            <a:spcBef>
              <a:spcPct val="0"/>
            </a:spcBef>
            <a:spcAft>
              <a:spcPct val="35000"/>
            </a:spcAft>
            <a:buNone/>
          </a:pPr>
          <a:r>
            <a:rPr lang="en-US" sz="1500" kern="1200" dirty="0"/>
            <a:t>Missing biomarker data reduced usable sample size.</a:t>
          </a:r>
        </a:p>
      </dsp:txBody>
      <dsp:txXfrm>
        <a:off x="762717" y="826754"/>
        <a:ext cx="3428282" cy="660361"/>
      </dsp:txXfrm>
    </dsp:sp>
    <dsp:sp modelId="{CB5F1210-5886-471B-B85C-7095501B3953}">
      <dsp:nvSpPr>
        <dsp:cNvPr id="0" name=""/>
        <dsp:cNvSpPr/>
      </dsp:nvSpPr>
      <dsp:spPr>
        <a:xfrm>
          <a:off x="0" y="1652205"/>
          <a:ext cx="4191000" cy="66036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B989CA6-262B-4578-8C9B-2F6F9DD91A41}">
      <dsp:nvSpPr>
        <dsp:cNvPr id="0" name=""/>
        <dsp:cNvSpPr/>
      </dsp:nvSpPr>
      <dsp:spPr>
        <a:xfrm>
          <a:off x="199759" y="1800786"/>
          <a:ext cx="363198" cy="36319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5509E84-18A0-4391-AAF7-081D47150C06}">
      <dsp:nvSpPr>
        <dsp:cNvPr id="0" name=""/>
        <dsp:cNvSpPr/>
      </dsp:nvSpPr>
      <dsp:spPr>
        <a:xfrm>
          <a:off x="762717" y="1652205"/>
          <a:ext cx="3428282" cy="6603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9888" tIns="69888" rIns="69888" bIns="69888" numCol="1" spcCol="1270" anchor="ctr" anchorCtr="0">
          <a:noAutofit/>
        </a:bodyPr>
        <a:lstStyle/>
        <a:p>
          <a:pPr marL="0" lvl="0" indent="0" algn="l" defTabSz="666750">
            <a:lnSpc>
              <a:spcPct val="100000"/>
            </a:lnSpc>
            <a:spcBef>
              <a:spcPct val="0"/>
            </a:spcBef>
            <a:spcAft>
              <a:spcPct val="35000"/>
            </a:spcAft>
            <a:buNone/>
          </a:pPr>
          <a:r>
            <a:rPr lang="en-US" sz="1500" kern="1200" dirty="0"/>
            <a:t>Self-reported measures (e.g., physical activity, health status) may be biased.</a:t>
          </a:r>
        </a:p>
      </dsp:txBody>
      <dsp:txXfrm>
        <a:off x="762717" y="1652205"/>
        <a:ext cx="3428282" cy="660361"/>
      </dsp:txXfrm>
    </dsp:sp>
    <dsp:sp modelId="{94A71A81-556A-47BE-9A90-C64A15072532}">
      <dsp:nvSpPr>
        <dsp:cNvPr id="0" name=""/>
        <dsp:cNvSpPr/>
      </dsp:nvSpPr>
      <dsp:spPr>
        <a:xfrm>
          <a:off x="0" y="2477656"/>
          <a:ext cx="4191000" cy="66036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FEEF1F0-9495-4C6C-BC91-487F9775F7C5}">
      <dsp:nvSpPr>
        <dsp:cNvPr id="0" name=""/>
        <dsp:cNvSpPr/>
      </dsp:nvSpPr>
      <dsp:spPr>
        <a:xfrm>
          <a:off x="199759" y="2626238"/>
          <a:ext cx="363198" cy="36319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7BD5D69-ACE7-4082-9C33-D8FD86BF06CE}">
      <dsp:nvSpPr>
        <dsp:cNvPr id="0" name=""/>
        <dsp:cNvSpPr/>
      </dsp:nvSpPr>
      <dsp:spPr>
        <a:xfrm>
          <a:off x="762717" y="2477656"/>
          <a:ext cx="3428282" cy="6603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9888" tIns="69888" rIns="69888" bIns="69888" numCol="1" spcCol="1270" anchor="ctr" anchorCtr="0">
          <a:noAutofit/>
        </a:bodyPr>
        <a:lstStyle/>
        <a:p>
          <a:pPr marL="0" lvl="0" indent="0" algn="l" defTabSz="666750">
            <a:lnSpc>
              <a:spcPct val="100000"/>
            </a:lnSpc>
            <a:spcBef>
              <a:spcPct val="0"/>
            </a:spcBef>
            <a:spcAft>
              <a:spcPct val="35000"/>
            </a:spcAft>
            <a:buNone/>
          </a:pPr>
          <a:r>
            <a:rPr lang="en-US" sz="1500" kern="1200" dirty="0"/>
            <a:t>Statistical and ML models may not fully capture aging's biological complexity.</a:t>
          </a:r>
        </a:p>
      </dsp:txBody>
      <dsp:txXfrm>
        <a:off x="762717" y="2477656"/>
        <a:ext cx="3428282" cy="66036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9B3894E-B428-C343-92F5-81C7FE101183}">
      <dsp:nvSpPr>
        <dsp:cNvPr id="0" name=""/>
        <dsp:cNvSpPr/>
      </dsp:nvSpPr>
      <dsp:spPr>
        <a:xfrm>
          <a:off x="0" y="99018"/>
          <a:ext cx="5286449" cy="63648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0" i="0" kern="1200" dirty="0">
              <a:latin typeface="+mn-lt"/>
              <a:cs typeface="Times New Roman" panose="02020603050405020304" pitchFamily="18" charset="0"/>
            </a:rPr>
            <a:t>A multiple linear regression was run using telomere length, triglycerides, LDL, glucose, and insulin.</a:t>
          </a:r>
          <a:endParaRPr lang="en-US" sz="1600" kern="1200" dirty="0">
            <a:latin typeface="+mn-lt"/>
            <a:cs typeface="Times New Roman" panose="02020603050405020304" pitchFamily="18" charset="0"/>
          </a:endParaRPr>
        </a:p>
      </dsp:txBody>
      <dsp:txXfrm>
        <a:off x="31070" y="130088"/>
        <a:ext cx="5224309" cy="574340"/>
      </dsp:txXfrm>
    </dsp:sp>
    <dsp:sp modelId="{6331A373-F8A2-B34E-AD9E-4C9D872CBE56}">
      <dsp:nvSpPr>
        <dsp:cNvPr id="0" name=""/>
        <dsp:cNvSpPr/>
      </dsp:nvSpPr>
      <dsp:spPr>
        <a:xfrm>
          <a:off x="0" y="781578"/>
          <a:ext cx="5286449" cy="63648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0" i="0" kern="1200" dirty="0">
              <a:latin typeface="+mn-lt"/>
              <a:cs typeface="Times New Roman" panose="02020603050405020304" pitchFamily="18" charset="0"/>
            </a:rPr>
            <a:t>The model was statistically significant: </a:t>
          </a:r>
          <a:r>
            <a:rPr lang="en-US" sz="1600" b="1" i="0" kern="1200" dirty="0">
              <a:latin typeface="+mn-lt"/>
              <a:cs typeface="Times New Roman" panose="02020603050405020304" pitchFamily="18" charset="0"/>
            </a:rPr>
            <a:t>F(5, 1302) = 23.02, p &lt; 0.001</a:t>
          </a:r>
          <a:r>
            <a:rPr lang="en-US" sz="1600" b="0" i="0" kern="1200" dirty="0">
              <a:latin typeface="+mn-lt"/>
              <a:cs typeface="Times New Roman" panose="02020603050405020304" pitchFamily="18" charset="0"/>
            </a:rPr>
            <a:t>.</a:t>
          </a:r>
          <a:endParaRPr lang="en-US" sz="1600" kern="1200" dirty="0">
            <a:latin typeface="+mn-lt"/>
            <a:cs typeface="Times New Roman" panose="02020603050405020304" pitchFamily="18" charset="0"/>
          </a:endParaRPr>
        </a:p>
      </dsp:txBody>
      <dsp:txXfrm>
        <a:off x="31070" y="812648"/>
        <a:ext cx="5224309" cy="574340"/>
      </dsp:txXfrm>
    </dsp:sp>
    <dsp:sp modelId="{B706C3F9-D4B2-DE49-B661-41BD72AABA01}">
      <dsp:nvSpPr>
        <dsp:cNvPr id="0" name=""/>
        <dsp:cNvSpPr/>
      </dsp:nvSpPr>
      <dsp:spPr>
        <a:xfrm>
          <a:off x="0" y="1464138"/>
          <a:ext cx="5286449" cy="63648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1" i="0" kern="1200" dirty="0"/>
            <a:t>Adjusted R² = 0.078 (7.8%)</a:t>
          </a:r>
          <a:r>
            <a:rPr lang="en-US" sz="1600" b="0" i="0" kern="1200" dirty="0"/>
            <a:t>, indicating a weak explanatory power.</a:t>
          </a:r>
          <a:endParaRPr lang="en-US" sz="1600" kern="1200" dirty="0"/>
        </a:p>
      </dsp:txBody>
      <dsp:txXfrm>
        <a:off x="31070" y="1495208"/>
        <a:ext cx="5224309" cy="574340"/>
      </dsp:txXfrm>
    </dsp:sp>
    <dsp:sp modelId="{E372CEFA-E13A-B146-BF28-48B04685BC6B}">
      <dsp:nvSpPr>
        <dsp:cNvPr id="0" name=""/>
        <dsp:cNvSpPr/>
      </dsp:nvSpPr>
      <dsp:spPr>
        <a:xfrm>
          <a:off x="0" y="2146698"/>
          <a:ext cx="5286449" cy="63648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1" i="0" kern="1200" dirty="0"/>
            <a:t>Telomere length</a:t>
          </a:r>
          <a:r>
            <a:rPr lang="en-US" sz="1600" b="0" i="0" kern="1200" dirty="0"/>
            <a:t> was a significant predictor (p &lt; 0.001); longer telomeres → lower GrimAge.</a:t>
          </a:r>
          <a:endParaRPr lang="en-US" sz="1600" kern="1200" dirty="0"/>
        </a:p>
      </dsp:txBody>
      <dsp:txXfrm>
        <a:off x="31070" y="2177768"/>
        <a:ext cx="5224309" cy="574340"/>
      </dsp:txXfrm>
    </dsp:sp>
    <dsp:sp modelId="{3D82378A-5594-8C4E-9B12-30F88866D4FA}">
      <dsp:nvSpPr>
        <dsp:cNvPr id="0" name=""/>
        <dsp:cNvSpPr/>
      </dsp:nvSpPr>
      <dsp:spPr>
        <a:xfrm>
          <a:off x="0" y="2829258"/>
          <a:ext cx="5286449" cy="63648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1" i="0" kern="1200" dirty="0"/>
            <a:t>Triglycerides, LDL, glucose, and insulin</a:t>
          </a:r>
          <a:r>
            <a:rPr lang="en-US" sz="1600" b="0" i="0" kern="1200" dirty="0"/>
            <a:t> were not significant (p &gt; 0.05).</a:t>
          </a:r>
          <a:endParaRPr lang="en-US" sz="1600" kern="1200" dirty="0"/>
        </a:p>
      </dsp:txBody>
      <dsp:txXfrm>
        <a:off x="31070" y="2860328"/>
        <a:ext cx="5224309" cy="574340"/>
      </dsp:txXfrm>
    </dsp:sp>
    <dsp:sp modelId="{BE55A1BD-56F7-4B42-B8BF-989F88A4C2E8}">
      <dsp:nvSpPr>
        <dsp:cNvPr id="0" name=""/>
        <dsp:cNvSpPr/>
      </dsp:nvSpPr>
      <dsp:spPr>
        <a:xfrm>
          <a:off x="0" y="3511818"/>
          <a:ext cx="5286449" cy="636480"/>
        </a:xfrm>
        <a:prstGeom prst="roundRect">
          <a:avLst/>
        </a:prstGeom>
        <a:solidFill>
          <a:schemeClr val="accent6">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1" i="0" kern="1200" dirty="0"/>
            <a:t>Conclusion:</a:t>
          </a:r>
          <a:r>
            <a:rPr lang="en-US" sz="1600" b="0" i="0" kern="1200" dirty="0"/>
            <a:t> Reject the null hypothesis for telomere length; fail to reject for other biomarkers.</a:t>
          </a:r>
          <a:endParaRPr lang="en-US" sz="1600" kern="1200" dirty="0"/>
        </a:p>
      </dsp:txBody>
      <dsp:txXfrm>
        <a:off x="31070" y="3542888"/>
        <a:ext cx="5224309" cy="57434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9B3894E-B428-C343-92F5-81C7FE101183}">
      <dsp:nvSpPr>
        <dsp:cNvPr id="0" name=""/>
        <dsp:cNvSpPr/>
      </dsp:nvSpPr>
      <dsp:spPr>
        <a:xfrm>
          <a:off x="0" y="225558"/>
          <a:ext cx="5286449" cy="5967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dirty="0"/>
            <a:t>Added </a:t>
          </a:r>
          <a:r>
            <a:rPr lang="en-US" sz="1500" b="1" kern="1200" dirty="0"/>
            <a:t>physical activity level</a:t>
          </a:r>
          <a:r>
            <a:rPr lang="en-US" sz="1500" kern="1200" dirty="0"/>
            <a:t> to the biomarker-only regression model.</a:t>
          </a:r>
        </a:p>
      </dsp:txBody>
      <dsp:txXfrm>
        <a:off x="29128" y="254686"/>
        <a:ext cx="5228193" cy="538444"/>
      </dsp:txXfrm>
    </dsp:sp>
    <dsp:sp modelId="{6331A373-F8A2-B34E-AD9E-4C9D872CBE56}">
      <dsp:nvSpPr>
        <dsp:cNvPr id="0" name=""/>
        <dsp:cNvSpPr/>
      </dsp:nvSpPr>
      <dsp:spPr>
        <a:xfrm>
          <a:off x="0" y="865458"/>
          <a:ext cx="5286449" cy="5967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dirty="0"/>
            <a:t>The model remained </a:t>
          </a:r>
          <a:r>
            <a:rPr lang="en-US" sz="1500" b="1" kern="1200" dirty="0"/>
            <a:t>statistically significant</a:t>
          </a:r>
          <a:r>
            <a:rPr lang="en-US" sz="1500" kern="1200" dirty="0"/>
            <a:t>, F(6, 1301) = 22.33, </a:t>
          </a:r>
          <a:r>
            <a:rPr lang="en-US" sz="1500" b="1" kern="1200" dirty="0"/>
            <a:t>p &lt; 0.001</a:t>
          </a:r>
          <a:r>
            <a:rPr lang="en-US" sz="1500" kern="1200" dirty="0"/>
            <a:t>.</a:t>
          </a:r>
        </a:p>
      </dsp:txBody>
      <dsp:txXfrm>
        <a:off x="29128" y="894586"/>
        <a:ext cx="5228193" cy="538444"/>
      </dsp:txXfrm>
    </dsp:sp>
    <dsp:sp modelId="{B706C3F9-D4B2-DE49-B661-41BD72AABA01}">
      <dsp:nvSpPr>
        <dsp:cNvPr id="0" name=""/>
        <dsp:cNvSpPr/>
      </dsp:nvSpPr>
      <dsp:spPr>
        <a:xfrm>
          <a:off x="0" y="1505358"/>
          <a:ext cx="5286449" cy="5967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b="1" kern="1200" dirty="0"/>
            <a:t>Adjusted R² increased slightly</a:t>
          </a:r>
          <a:r>
            <a:rPr lang="en-US" sz="1500" kern="1200" dirty="0"/>
            <a:t> to 0.089 (8.9%), suggesting a small improvement in explanatory power.</a:t>
          </a:r>
        </a:p>
      </dsp:txBody>
      <dsp:txXfrm>
        <a:off x="29128" y="1534486"/>
        <a:ext cx="5228193" cy="538444"/>
      </dsp:txXfrm>
    </dsp:sp>
    <dsp:sp modelId="{E372CEFA-E13A-B146-BF28-48B04685BC6B}">
      <dsp:nvSpPr>
        <dsp:cNvPr id="0" name=""/>
        <dsp:cNvSpPr/>
      </dsp:nvSpPr>
      <dsp:spPr>
        <a:xfrm>
          <a:off x="0" y="2145258"/>
          <a:ext cx="5286449" cy="5967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b="1" kern="1200" dirty="0"/>
            <a:t>Physical activity level</a:t>
          </a:r>
          <a:r>
            <a:rPr lang="en-US" sz="1500" kern="1200" dirty="0"/>
            <a:t> was a significant predictor (</a:t>
          </a:r>
          <a:r>
            <a:rPr lang="en-US" sz="1500" b="1" kern="1200" dirty="0"/>
            <a:t>p &lt; 0.001</a:t>
          </a:r>
          <a:r>
            <a:rPr lang="en-US" sz="1500" kern="1200" dirty="0"/>
            <a:t>).</a:t>
          </a:r>
        </a:p>
      </dsp:txBody>
      <dsp:txXfrm>
        <a:off x="29128" y="2174386"/>
        <a:ext cx="5228193" cy="538444"/>
      </dsp:txXfrm>
    </dsp:sp>
    <dsp:sp modelId="{3D82378A-5594-8C4E-9B12-30F88866D4FA}">
      <dsp:nvSpPr>
        <dsp:cNvPr id="0" name=""/>
        <dsp:cNvSpPr/>
      </dsp:nvSpPr>
      <dsp:spPr>
        <a:xfrm>
          <a:off x="0" y="2785158"/>
          <a:ext cx="5286449" cy="5967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b="0" i="0" u="none" kern="1200" dirty="0"/>
            <a:t>Lower activity levels were associated with </a:t>
          </a:r>
          <a:r>
            <a:rPr lang="en-US" sz="1500" b="1" i="0" u="none" kern="1200" dirty="0"/>
            <a:t>higher biological age (GrimAge)</a:t>
          </a:r>
          <a:r>
            <a:rPr lang="en-US" sz="1500" b="0" i="0" u="none" kern="1200" dirty="0"/>
            <a:t>.</a:t>
          </a:r>
          <a:endParaRPr lang="en-US" sz="1500" kern="1200" dirty="0"/>
        </a:p>
      </dsp:txBody>
      <dsp:txXfrm>
        <a:off x="29128" y="2814286"/>
        <a:ext cx="5228193" cy="538444"/>
      </dsp:txXfrm>
    </dsp:sp>
    <dsp:sp modelId="{BE55A1BD-56F7-4B42-B8BF-989F88A4C2E8}">
      <dsp:nvSpPr>
        <dsp:cNvPr id="0" name=""/>
        <dsp:cNvSpPr/>
      </dsp:nvSpPr>
      <dsp:spPr>
        <a:xfrm>
          <a:off x="0" y="3425058"/>
          <a:ext cx="5286449" cy="596700"/>
        </a:xfrm>
        <a:prstGeom prst="roundRect">
          <a:avLst/>
        </a:prstGeom>
        <a:solidFill>
          <a:schemeClr val="accent6">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b="1" i="0" kern="1200" dirty="0"/>
            <a:t>Conclusion:</a:t>
          </a:r>
          <a:r>
            <a:rPr lang="en-US" sz="1500" b="0" i="0" kern="1200" dirty="0"/>
            <a:t> Including</a:t>
          </a:r>
          <a:r>
            <a:rPr lang="en-US" sz="1500" b="0" i="0" u="none" kern="1200" dirty="0"/>
            <a:t> physical activity, </a:t>
          </a:r>
          <a:r>
            <a:rPr lang="en-US" sz="1500" b="1" i="0" u="none" kern="1200" dirty="0"/>
            <a:t>adds predictive value</a:t>
          </a:r>
          <a:r>
            <a:rPr lang="en-US" sz="1500" b="0" i="0" u="none" kern="1200" dirty="0"/>
            <a:t> beyond biomarkers alone. The null hypothesis was rejected.</a:t>
          </a:r>
          <a:endParaRPr lang="en-US" sz="1500" kern="1200" dirty="0"/>
        </a:p>
      </dsp:txBody>
      <dsp:txXfrm>
        <a:off x="29128" y="3454186"/>
        <a:ext cx="5228193" cy="53844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9B3894E-B428-C343-92F5-81C7FE101183}">
      <dsp:nvSpPr>
        <dsp:cNvPr id="0" name=""/>
        <dsp:cNvSpPr/>
      </dsp:nvSpPr>
      <dsp:spPr>
        <a:xfrm>
          <a:off x="0" y="99018"/>
          <a:ext cx="5286449" cy="63648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0" i="0" u="none" kern="1200" dirty="0"/>
            <a:t>Model was statistically significant: F(17, 1290) = 249.5, p &lt; 0.001</a:t>
          </a:r>
          <a:endParaRPr lang="en-US" sz="1600" kern="1200" dirty="0"/>
        </a:p>
      </dsp:txBody>
      <dsp:txXfrm>
        <a:off x="31070" y="130088"/>
        <a:ext cx="5224309" cy="574340"/>
      </dsp:txXfrm>
    </dsp:sp>
    <dsp:sp modelId="{6331A373-F8A2-B34E-AD9E-4C9D872CBE56}">
      <dsp:nvSpPr>
        <dsp:cNvPr id="0" name=""/>
        <dsp:cNvSpPr/>
      </dsp:nvSpPr>
      <dsp:spPr>
        <a:xfrm>
          <a:off x="0" y="781578"/>
          <a:ext cx="5286449" cy="63648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dirty="0"/>
            <a:t>Adjusted R² = 0.764, explaining 76.7% of the variance in GrimAge</a:t>
          </a:r>
        </a:p>
      </dsp:txBody>
      <dsp:txXfrm>
        <a:off x="31070" y="812648"/>
        <a:ext cx="5224309" cy="574340"/>
      </dsp:txXfrm>
    </dsp:sp>
    <dsp:sp modelId="{B706C3F9-D4B2-DE49-B661-41BD72AABA01}">
      <dsp:nvSpPr>
        <dsp:cNvPr id="0" name=""/>
        <dsp:cNvSpPr/>
      </dsp:nvSpPr>
      <dsp:spPr>
        <a:xfrm>
          <a:off x="0" y="1464138"/>
          <a:ext cx="5286449" cy="63648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dirty="0"/>
            <a:t>Significant predictors: age, telomere length, CRP, vitamin D, gender, self-reported health</a:t>
          </a:r>
        </a:p>
      </dsp:txBody>
      <dsp:txXfrm>
        <a:off x="31070" y="1495208"/>
        <a:ext cx="5224309" cy="574340"/>
      </dsp:txXfrm>
    </dsp:sp>
    <dsp:sp modelId="{E372CEFA-E13A-B146-BF28-48B04685BC6B}">
      <dsp:nvSpPr>
        <dsp:cNvPr id="0" name=""/>
        <dsp:cNvSpPr/>
      </dsp:nvSpPr>
      <dsp:spPr>
        <a:xfrm>
          <a:off x="0" y="2146698"/>
          <a:ext cx="5286449" cy="63648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dirty="0"/>
            <a:t>Higher age, CRP, and male gender → higher GrimAge</a:t>
          </a:r>
        </a:p>
      </dsp:txBody>
      <dsp:txXfrm>
        <a:off x="31070" y="2177768"/>
        <a:ext cx="5224309" cy="574340"/>
      </dsp:txXfrm>
    </dsp:sp>
    <dsp:sp modelId="{3D82378A-5594-8C4E-9B12-30F88866D4FA}">
      <dsp:nvSpPr>
        <dsp:cNvPr id="0" name=""/>
        <dsp:cNvSpPr/>
      </dsp:nvSpPr>
      <dsp:spPr>
        <a:xfrm>
          <a:off x="0" y="2829258"/>
          <a:ext cx="5286449" cy="63648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0" i="0" u="none" kern="1200" dirty="0"/>
            <a:t>Longer telomeres, more vitamin D, better self-rated health → lower GrimAge</a:t>
          </a:r>
          <a:endParaRPr lang="en-US" sz="1600" kern="1200" dirty="0"/>
        </a:p>
      </dsp:txBody>
      <dsp:txXfrm>
        <a:off x="31070" y="2860328"/>
        <a:ext cx="5224309" cy="574340"/>
      </dsp:txXfrm>
    </dsp:sp>
    <dsp:sp modelId="{BE55A1BD-56F7-4B42-B8BF-989F88A4C2E8}">
      <dsp:nvSpPr>
        <dsp:cNvPr id="0" name=""/>
        <dsp:cNvSpPr/>
      </dsp:nvSpPr>
      <dsp:spPr>
        <a:xfrm>
          <a:off x="0" y="3511818"/>
          <a:ext cx="5286449" cy="636480"/>
        </a:xfrm>
        <a:prstGeom prst="roundRect">
          <a:avLst/>
        </a:prstGeom>
        <a:solidFill>
          <a:schemeClr val="accent6">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1" i="0" kern="1200" dirty="0"/>
            <a:t>Conclusion:</a:t>
          </a:r>
          <a:r>
            <a:rPr lang="en-US" sz="1600" b="0" i="0" kern="1200" dirty="0"/>
            <a:t> </a:t>
          </a:r>
          <a:r>
            <a:rPr lang="en-US" sz="1600" b="0" i="0" u="none" kern="1200" dirty="0"/>
            <a:t>null hypothesis rejected for CRP, vitamin D, and self-rated health. </a:t>
          </a:r>
          <a:endParaRPr lang="en-US" sz="1600" kern="1200" dirty="0"/>
        </a:p>
      </dsp:txBody>
      <dsp:txXfrm>
        <a:off x="31070" y="3542888"/>
        <a:ext cx="5224309" cy="57434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54CF5B-66E2-456A-A2D0-124F1D506C74}">
      <dsp:nvSpPr>
        <dsp:cNvPr id="0" name=""/>
        <dsp:cNvSpPr/>
      </dsp:nvSpPr>
      <dsp:spPr>
        <a:xfrm>
          <a:off x="0" y="6015"/>
          <a:ext cx="4913197" cy="74183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CC6F071-83C6-4BD4-ACC7-BCA56A179FEB}">
      <dsp:nvSpPr>
        <dsp:cNvPr id="0" name=""/>
        <dsp:cNvSpPr/>
      </dsp:nvSpPr>
      <dsp:spPr>
        <a:xfrm>
          <a:off x="224405" y="172928"/>
          <a:ext cx="408408" cy="40800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8C60635-5ADA-4989-9C7B-D1B4A492E0FB}">
      <dsp:nvSpPr>
        <dsp:cNvPr id="0" name=""/>
        <dsp:cNvSpPr/>
      </dsp:nvSpPr>
      <dsp:spPr>
        <a:xfrm>
          <a:off x="857219" y="6015"/>
          <a:ext cx="4030013" cy="7882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418" tIns="83418" rIns="83418" bIns="83418" numCol="1" spcCol="1270" anchor="ctr" anchorCtr="0">
          <a:noAutofit/>
        </a:bodyPr>
        <a:lstStyle/>
        <a:p>
          <a:pPr marL="0" lvl="0" indent="0" algn="l" defTabSz="622300">
            <a:lnSpc>
              <a:spcPct val="100000"/>
            </a:lnSpc>
            <a:spcBef>
              <a:spcPct val="0"/>
            </a:spcBef>
            <a:spcAft>
              <a:spcPct val="35000"/>
            </a:spcAft>
            <a:buNone/>
          </a:pPr>
          <a:r>
            <a:rPr lang="en-US" sz="1400" kern="1200" dirty="0"/>
            <a:t>Traditional linear regression was used as a baseline model</a:t>
          </a:r>
        </a:p>
      </dsp:txBody>
      <dsp:txXfrm>
        <a:off x="857219" y="6015"/>
        <a:ext cx="4030013" cy="788200"/>
      </dsp:txXfrm>
    </dsp:sp>
    <dsp:sp modelId="{F8FDEAF6-110C-47AD-B606-47282AF742FD}">
      <dsp:nvSpPr>
        <dsp:cNvPr id="0" name=""/>
        <dsp:cNvSpPr/>
      </dsp:nvSpPr>
      <dsp:spPr>
        <a:xfrm>
          <a:off x="0" y="991266"/>
          <a:ext cx="4913197" cy="74183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257719C-85BB-420E-BF12-D6980A3709D0}">
      <dsp:nvSpPr>
        <dsp:cNvPr id="0" name=""/>
        <dsp:cNvSpPr/>
      </dsp:nvSpPr>
      <dsp:spPr>
        <a:xfrm>
          <a:off x="224405" y="1158179"/>
          <a:ext cx="408408" cy="40800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645C606-16F7-47FA-9408-AE43B7412C9B}">
      <dsp:nvSpPr>
        <dsp:cNvPr id="0" name=""/>
        <dsp:cNvSpPr/>
      </dsp:nvSpPr>
      <dsp:spPr>
        <a:xfrm>
          <a:off x="857219" y="991266"/>
          <a:ext cx="4030013" cy="7882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418" tIns="83418" rIns="83418" bIns="83418" numCol="1" spcCol="1270" anchor="ctr" anchorCtr="0">
          <a:noAutofit/>
        </a:bodyPr>
        <a:lstStyle/>
        <a:p>
          <a:pPr marL="0" lvl="0" indent="0" algn="l" defTabSz="622300">
            <a:lnSpc>
              <a:spcPct val="100000"/>
            </a:lnSpc>
            <a:spcBef>
              <a:spcPct val="0"/>
            </a:spcBef>
            <a:spcAft>
              <a:spcPct val="35000"/>
            </a:spcAft>
            <a:buNone/>
          </a:pPr>
          <a:r>
            <a:rPr lang="en-US" sz="1400" kern="1200" dirty="0"/>
            <a:t>Random Forest showed much higher predictive accuracy than linear regression with a R² of 84%</a:t>
          </a:r>
        </a:p>
      </dsp:txBody>
      <dsp:txXfrm>
        <a:off x="857219" y="991266"/>
        <a:ext cx="4030013" cy="788200"/>
      </dsp:txXfrm>
    </dsp:sp>
    <dsp:sp modelId="{0A6817DB-D637-468A-AB01-BBE8F35AFF68}">
      <dsp:nvSpPr>
        <dsp:cNvPr id="0" name=""/>
        <dsp:cNvSpPr/>
      </dsp:nvSpPr>
      <dsp:spPr>
        <a:xfrm>
          <a:off x="0" y="1976517"/>
          <a:ext cx="4913197" cy="74183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C61560E-422B-451A-9E1B-2D3BFA85BB85}">
      <dsp:nvSpPr>
        <dsp:cNvPr id="0" name=""/>
        <dsp:cNvSpPr/>
      </dsp:nvSpPr>
      <dsp:spPr>
        <a:xfrm>
          <a:off x="224405" y="2143430"/>
          <a:ext cx="408408" cy="40800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89C688A-AA59-40AE-B06D-E04F6CBB938C}">
      <dsp:nvSpPr>
        <dsp:cNvPr id="0" name=""/>
        <dsp:cNvSpPr/>
      </dsp:nvSpPr>
      <dsp:spPr>
        <a:xfrm>
          <a:off x="857219" y="1976517"/>
          <a:ext cx="4030013" cy="7882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418" tIns="83418" rIns="83418" bIns="83418" numCol="1" spcCol="1270" anchor="ctr" anchorCtr="0">
          <a:noAutofit/>
        </a:bodyPr>
        <a:lstStyle/>
        <a:p>
          <a:pPr marL="0" lvl="0" indent="0" algn="l" defTabSz="622300">
            <a:lnSpc>
              <a:spcPct val="100000"/>
            </a:lnSpc>
            <a:spcBef>
              <a:spcPct val="0"/>
            </a:spcBef>
            <a:spcAft>
              <a:spcPct val="35000"/>
            </a:spcAft>
            <a:buNone/>
          </a:pPr>
          <a:r>
            <a:rPr lang="en-US" sz="1400" kern="1200" dirty="0"/>
            <a:t>Non-linear models (Random Forest, Bagged Trees) outperformed linear and SVM models</a:t>
          </a:r>
        </a:p>
      </dsp:txBody>
      <dsp:txXfrm>
        <a:off x="857219" y="1976517"/>
        <a:ext cx="4030013" cy="788200"/>
      </dsp:txXfrm>
    </dsp:sp>
    <dsp:sp modelId="{155ACA75-B4E0-46C7-9DA5-7CAC9295ED9D}">
      <dsp:nvSpPr>
        <dsp:cNvPr id="0" name=""/>
        <dsp:cNvSpPr/>
      </dsp:nvSpPr>
      <dsp:spPr>
        <a:xfrm>
          <a:off x="0" y="2961768"/>
          <a:ext cx="4913197" cy="74183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E0F0913-3EFE-4100-999C-C545C149EDF2}">
      <dsp:nvSpPr>
        <dsp:cNvPr id="0" name=""/>
        <dsp:cNvSpPr/>
      </dsp:nvSpPr>
      <dsp:spPr>
        <a:xfrm>
          <a:off x="224405" y="3128681"/>
          <a:ext cx="408408" cy="40800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CC33B51-27A6-436E-9213-DEA011A4BBAF}">
      <dsp:nvSpPr>
        <dsp:cNvPr id="0" name=""/>
        <dsp:cNvSpPr/>
      </dsp:nvSpPr>
      <dsp:spPr>
        <a:xfrm>
          <a:off x="857219" y="2961768"/>
          <a:ext cx="4030013" cy="7882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418" tIns="83418" rIns="83418" bIns="83418" numCol="1" spcCol="1270" anchor="ctr" anchorCtr="0">
          <a:noAutofit/>
        </a:bodyPr>
        <a:lstStyle/>
        <a:p>
          <a:pPr marL="0" lvl="0" indent="0" algn="l" defTabSz="622300">
            <a:lnSpc>
              <a:spcPct val="100000"/>
            </a:lnSpc>
            <a:spcBef>
              <a:spcPct val="0"/>
            </a:spcBef>
            <a:spcAft>
              <a:spcPct val="35000"/>
            </a:spcAft>
            <a:buNone/>
          </a:pPr>
          <a:r>
            <a:rPr lang="en-US" sz="1400" kern="1200" dirty="0"/>
            <a:t>Bagged Trees and Random Forest had the highest R² scores and lowest RMSE values</a:t>
          </a:r>
        </a:p>
      </dsp:txBody>
      <dsp:txXfrm>
        <a:off x="857219" y="2961768"/>
        <a:ext cx="4030013" cy="788200"/>
      </dsp:txXfrm>
    </dsp:sp>
    <dsp:sp modelId="{90E5BF65-649E-4496-A686-FEB29EA33BA5}">
      <dsp:nvSpPr>
        <dsp:cNvPr id="0" name=""/>
        <dsp:cNvSpPr/>
      </dsp:nvSpPr>
      <dsp:spPr>
        <a:xfrm>
          <a:off x="0" y="3947019"/>
          <a:ext cx="4913197" cy="74183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1A6E666-C70F-4879-B7D3-01586698E031}">
      <dsp:nvSpPr>
        <dsp:cNvPr id="0" name=""/>
        <dsp:cNvSpPr/>
      </dsp:nvSpPr>
      <dsp:spPr>
        <a:xfrm>
          <a:off x="224624" y="4113932"/>
          <a:ext cx="408408" cy="408009"/>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407971C-B3E5-49F7-B028-5A26A971220F}">
      <dsp:nvSpPr>
        <dsp:cNvPr id="0" name=""/>
        <dsp:cNvSpPr/>
      </dsp:nvSpPr>
      <dsp:spPr>
        <a:xfrm>
          <a:off x="873545" y="3947019"/>
          <a:ext cx="3970159" cy="7882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418" tIns="83418" rIns="83418" bIns="83418" numCol="1" spcCol="1270" anchor="ctr" anchorCtr="0">
          <a:noAutofit/>
        </a:bodyPr>
        <a:lstStyle/>
        <a:p>
          <a:pPr marL="0" lvl="0" indent="0" algn="l" defTabSz="622300">
            <a:lnSpc>
              <a:spcPct val="100000"/>
            </a:lnSpc>
            <a:spcBef>
              <a:spcPct val="0"/>
            </a:spcBef>
            <a:spcAft>
              <a:spcPct val="35000"/>
            </a:spcAft>
            <a:buNone/>
          </a:pPr>
          <a:r>
            <a:rPr lang="en-US" sz="1400" b="0" i="0" kern="1200" dirty="0"/>
            <a:t>Machine learning outperforms linear regression in predicting biological age, especially when accounting for non-linear relationships.</a:t>
          </a:r>
          <a:endParaRPr lang="en-US" sz="1400" kern="1200" dirty="0"/>
        </a:p>
      </dsp:txBody>
      <dsp:txXfrm>
        <a:off x="873545" y="3947019"/>
        <a:ext cx="3970159" cy="78820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D70A37E-4575-CE40-B77E-325D3D7D3F05}">
      <dsp:nvSpPr>
        <dsp:cNvPr id="0" name=""/>
        <dsp:cNvSpPr/>
      </dsp:nvSpPr>
      <dsp:spPr>
        <a:xfrm>
          <a:off x="797598" y="791641"/>
          <a:ext cx="632808" cy="71"/>
        </a:xfrm>
        <a:prstGeom prst="rect">
          <a:avLst/>
        </a:prstGeom>
        <a:solidFill>
          <a:schemeClr val="accent5">
            <a:tint val="40000"/>
            <a:alpha val="90000"/>
            <a:hueOff val="0"/>
            <a:satOff val="0"/>
            <a:lumOff val="0"/>
            <a:alphaOff val="0"/>
          </a:schemeClr>
        </a:solidFill>
        <a:ln w="25400" cap="flat"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FB8CCD9-5E9B-EA4B-BE14-286D4B5067AD}">
      <dsp:nvSpPr>
        <dsp:cNvPr id="0" name=""/>
        <dsp:cNvSpPr/>
      </dsp:nvSpPr>
      <dsp:spPr>
        <a:xfrm>
          <a:off x="1468374" y="738521"/>
          <a:ext cx="72772" cy="136640"/>
        </a:xfrm>
        <a:prstGeom prst="chevron">
          <a:avLst>
            <a:gd name="adj" fmla="val 90000"/>
          </a:avLst>
        </a:prstGeom>
        <a:solidFill>
          <a:schemeClr val="accent5">
            <a:tint val="40000"/>
            <a:alpha val="90000"/>
            <a:hueOff val="-631793"/>
            <a:satOff val="2838"/>
            <a:lumOff val="195"/>
            <a:alphaOff val="0"/>
          </a:schemeClr>
        </a:solidFill>
        <a:ln w="25400" cap="flat" cmpd="sng" algn="ctr">
          <a:solidFill>
            <a:schemeClr val="accent5">
              <a:tint val="40000"/>
              <a:alpha val="90000"/>
              <a:hueOff val="-631793"/>
              <a:satOff val="2838"/>
              <a:lumOff val="195"/>
              <a:alphaOff val="0"/>
            </a:schemeClr>
          </a:solidFill>
          <a:prstDash val="solid"/>
        </a:ln>
        <a:effectLst/>
      </dsp:spPr>
      <dsp:style>
        <a:lnRef idx="2">
          <a:scrgbClr r="0" g="0" b="0"/>
        </a:lnRef>
        <a:fillRef idx="1">
          <a:scrgbClr r="0" g="0" b="0"/>
        </a:fillRef>
        <a:effectRef idx="0">
          <a:scrgbClr r="0" g="0" b="0"/>
        </a:effectRef>
        <a:fontRef idx="minor"/>
      </dsp:style>
    </dsp:sp>
    <dsp:sp modelId="{04ADD749-45EF-3D49-9E1E-E343631A73BE}">
      <dsp:nvSpPr>
        <dsp:cNvPr id="0" name=""/>
        <dsp:cNvSpPr/>
      </dsp:nvSpPr>
      <dsp:spPr>
        <a:xfrm>
          <a:off x="421584" y="494764"/>
          <a:ext cx="593825" cy="593825"/>
        </a:xfrm>
        <a:prstGeom prst="ellipse">
          <a:avLst/>
        </a:prstGeom>
        <a:solidFill>
          <a:schemeClr val="accent5">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044" tIns="23044" rIns="23044" bIns="23044" numCol="1" spcCol="1270" anchor="ctr" anchorCtr="0">
          <a:noAutofit/>
        </a:bodyPr>
        <a:lstStyle/>
        <a:p>
          <a:pPr marL="0" lvl="0" indent="0" algn="ctr" defTabSz="1155700">
            <a:lnSpc>
              <a:spcPct val="90000"/>
            </a:lnSpc>
            <a:spcBef>
              <a:spcPct val="0"/>
            </a:spcBef>
            <a:spcAft>
              <a:spcPct val="35000"/>
            </a:spcAft>
            <a:buNone/>
          </a:pPr>
          <a:r>
            <a:rPr lang="en-US" sz="2600" kern="1200" dirty="0"/>
            <a:t>1</a:t>
          </a:r>
        </a:p>
      </dsp:txBody>
      <dsp:txXfrm>
        <a:off x="508548" y="581728"/>
        <a:ext cx="419897" cy="419897"/>
      </dsp:txXfrm>
    </dsp:sp>
    <dsp:sp modelId="{FC9929A7-AD96-F145-BE37-38808D990D51}">
      <dsp:nvSpPr>
        <dsp:cNvPr id="0" name=""/>
        <dsp:cNvSpPr/>
      </dsp:nvSpPr>
      <dsp:spPr>
        <a:xfrm>
          <a:off x="6588" y="1254134"/>
          <a:ext cx="1423818" cy="1965600"/>
        </a:xfrm>
        <a:prstGeom prst="upArrowCallout">
          <a:avLst>
            <a:gd name="adj1" fmla="val 50000"/>
            <a:gd name="adj2" fmla="val 20000"/>
            <a:gd name="adj3" fmla="val 20000"/>
            <a:gd name="adj4" fmla="val 100000"/>
          </a:avLst>
        </a:prstGeom>
        <a:solidFill>
          <a:schemeClr val="accent5">
            <a:tint val="40000"/>
            <a:alpha val="90000"/>
            <a:hueOff val="-1263586"/>
            <a:satOff val="5677"/>
            <a:lumOff val="390"/>
            <a:alphaOff val="0"/>
          </a:schemeClr>
        </a:solidFill>
        <a:ln w="25400" cap="flat" cmpd="sng" algn="ctr">
          <a:solidFill>
            <a:schemeClr val="accent5">
              <a:tint val="40000"/>
              <a:alpha val="90000"/>
              <a:hueOff val="-1263586"/>
              <a:satOff val="5677"/>
              <a:lumOff val="39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2312" tIns="165100" rIns="112312" bIns="165100" numCol="1" spcCol="1270" anchor="t" anchorCtr="0">
          <a:noAutofit/>
        </a:bodyPr>
        <a:lstStyle/>
        <a:p>
          <a:pPr marL="0" lvl="0" indent="0" algn="l" defTabSz="488950">
            <a:lnSpc>
              <a:spcPct val="90000"/>
            </a:lnSpc>
            <a:spcBef>
              <a:spcPct val="0"/>
            </a:spcBef>
            <a:spcAft>
              <a:spcPct val="35000"/>
            </a:spcAft>
            <a:buNone/>
          </a:pPr>
          <a:r>
            <a:rPr lang="en-US" sz="1100" b="1" kern="1200" dirty="0"/>
            <a:t>Use more advanced models:</a:t>
          </a:r>
          <a:r>
            <a:rPr lang="en-US" sz="1100" kern="1200" dirty="0"/>
            <a:t> Explore neural networks and gradient boosting to improve prediction accuracy.</a:t>
          </a:r>
        </a:p>
      </dsp:txBody>
      <dsp:txXfrm>
        <a:off x="6588" y="1538898"/>
        <a:ext cx="1423818" cy="1680836"/>
      </dsp:txXfrm>
    </dsp:sp>
    <dsp:sp modelId="{29C26B5E-9FA3-6049-9864-0E8409403EDA}">
      <dsp:nvSpPr>
        <dsp:cNvPr id="0" name=""/>
        <dsp:cNvSpPr/>
      </dsp:nvSpPr>
      <dsp:spPr>
        <a:xfrm>
          <a:off x="1588608" y="791740"/>
          <a:ext cx="1423818" cy="72"/>
        </a:xfrm>
        <a:prstGeom prst="rect">
          <a:avLst/>
        </a:prstGeom>
        <a:solidFill>
          <a:schemeClr val="accent5">
            <a:tint val="40000"/>
            <a:alpha val="90000"/>
            <a:hueOff val="-1895379"/>
            <a:satOff val="8515"/>
            <a:lumOff val="585"/>
            <a:alphaOff val="0"/>
          </a:schemeClr>
        </a:solidFill>
        <a:ln w="25400" cap="flat" cmpd="sng" algn="ctr">
          <a:solidFill>
            <a:schemeClr val="accent5">
              <a:tint val="40000"/>
              <a:alpha val="90000"/>
              <a:hueOff val="-1895379"/>
              <a:satOff val="8515"/>
              <a:lumOff val="585"/>
              <a:alphaOff val="0"/>
            </a:schemeClr>
          </a:solidFill>
          <a:prstDash val="solid"/>
        </a:ln>
        <a:effectLst/>
      </dsp:spPr>
      <dsp:style>
        <a:lnRef idx="2">
          <a:scrgbClr r="0" g="0" b="0"/>
        </a:lnRef>
        <a:fillRef idx="1">
          <a:scrgbClr r="0" g="0" b="0"/>
        </a:fillRef>
        <a:effectRef idx="0">
          <a:scrgbClr r="0" g="0" b="0"/>
        </a:effectRef>
        <a:fontRef idx="minor"/>
      </dsp:style>
    </dsp:sp>
    <dsp:sp modelId="{447A1E37-8867-B04E-B27A-E7CCACA90876}">
      <dsp:nvSpPr>
        <dsp:cNvPr id="0" name=""/>
        <dsp:cNvSpPr/>
      </dsp:nvSpPr>
      <dsp:spPr>
        <a:xfrm>
          <a:off x="3050395" y="738602"/>
          <a:ext cx="72772" cy="136732"/>
        </a:xfrm>
        <a:prstGeom prst="chevron">
          <a:avLst>
            <a:gd name="adj" fmla="val 90000"/>
          </a:avLst>
        </a:prstGeom>
        <a:solidFill>
          <a:schemeClr val="accent5">
            <a:tint val="40000"/>
            <a:alpha val="90000"/>
            <a:hueOff val="-2527172"/>
            <a:satOff val="11354"/>
            <a:lumOff val="780"/>
            <a:alphaOff val="0"/>
          </a:schemeClr>
        </a:solidFill>
        <a:ln w="25400" cap="flat" cmpd="sng" algn="ctr">
          <a:solidFill>
            <a:schemeClr val="accent5">
              <a:tint val="40000"/>
              <a:alpha val="90000"/>
              <a:hueOff val="-2527172"/>
              <a:satOff val="11354"/>
              <a:lumOff val="780"/>
              <a:alphaOff val="0"/>
            </a:schemeClr>
          </a:solidFill>
          <a:prstDash val="solid"/>
        </a:ln>
        <a:effectLst/>
      </dsp:spPr>
      <dsp:style>
        <a:lnRef idx="2">
          <a:scrgbClr r="0" g="0" b="0"/>
        </a:lnRef>
        <a:fillRef idx="1">
          <a:scrgbClr r="0" g="0" b="0"/>
        </a:fillRef>
        <a:effectRef idx="0">
          <a:scrgbClr r="0" g="0" b="0"/>
        </a:effectRef>
        <a:fontRef idx="minor"/>
      </dsp:style>
    </dsp:sp>
    <dsp:sp modelId="{D7A11FA1-AAFE-CB4A-AC63-338F52CFF35D}">
      <dsp:nvSpPr>
        <dsp:cNvPr id="0" name=""/>
        <dsp:cNvSpPr/>
      </dsp:nvSpPr>
      <dsp:spPr>
        <a:xfrm>
          <a:off x="2003605" y="494863"/>
          <a:ext cx="593825" cy="593825"/>
        </a:xfrm>
        <a:prstGeom prst="ellipse">
          <a:avLst/>
        </a:prstGeom>
        <a:solidFill>
          <a:schemeClr val="accent5">
            <a:hueOff val="-1986775"/>
            <a:satOff val="7962"/>
            <a:lumOff val="1726"/>
            <a:alphaOff val="0"/>
          </a:schemeClr>
        </a:solidFill>
        <a:ln w="25400" cap="flat" cmpd="sng" algn="ctr">
          <a:solidFill>
            <a:schemeClr val="accent5">
              <a:hueOff val="-1986775"/>
              <a:satOff val="7962"/>
              <a:lumOff val="1726"/>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044" tIns="23044" rIns="23044" bIns="23044" numCol="1" spcCol="1270" anchor="ctr" anchorCtr="0">
          <a:noAutofit/>
        </a:bodyPr>
        <a:lstStyle/>
        <a:p>
          <a:pPr marL="0" lvl="0" indent="0" algn="ctr" defTabSz="1155700">
            <a:lnSpc>
              <a:spcPct val="90000"/>
            </a:lnSpc>
            <a:spcBef>
              <a:spcPct val="0"/>
            </a:spcBef>
            <a:spcAft>
              <a:spcPct val="35000"/>
            </a:spcAft>
            <a:buNone/>
          </a:pPr>
          <a:r>
            <a:rPr lang="en-US" sz="2600" kern="1200" dirty="0"/>
            <a:t>2</a:t>
          </a:r>
        </a:p>
      </dsp:txBody>
      <dsp:txXfrm>
        <a:off x="2090569" y="581827"/>
        <a:ext cx="419897" cy="419897"/>
      </dsp:txXfrm>
    </dsp:sp>
    <dsp:sp modelId="{E8975BD8-1175-424B-9FFD-487DA55C3556}">
      <dsp:nvSpPr>
        <dsp:cNvPr id="0" name=""/>
        <dsp:cNvSpPr/>
      </dsp:nvSpPr>
      <dsp:spPr>
        <a:xfrm>
          <a:off x="1588608" y="1254388"/>
          <a:ext cx="1423818" cy="1965600"/>
        </a:xfrm>
        <a:prstGeom prst="upArrowCallout">
          <a:avLst>
            <a:gd name="adj1" fmla="val 50000"/>
            <a:gd name="adj2" fmla="val 20000"/>
            <a:gd name="adj3" fmla="val 20000"/>
            <a:gd name="adj4" fmla="val 100000"/>
          </a:avLst>
        </a:prstGeom>
        <a:solidFill>
          <a:schemeClr val="accent5">
            <a:tint val="40000"/>
            <a:alpha val="90000"/>
            <a:hueOff val="-3158965"/>
            <a:satOff val="14192"/>
            <a:lumOff val="976"/>
            <a:alphaOff val="0"/>
          </a:schemeClr>
        </a:solidFill>
        <a:ln w="25400" cap="flat" cmpd="sng" algn="ctr">
          <a:solidFill>
            <a:schemeClr val="accent5">
              <a:tint val="40000"/>
              <a:alpha val="90000"/>
              <a:hueOff val="-3158965"/>
              <a:satOff val="14192"/>
              <a:lumOff val="976"/>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2312" tIns="165100" rIns="112312" bIns="165100" numCol="1" spcCol="1270" anchor="t" anchorCtr="0">
          <a:noAutofit/>
        </a:bodyPr>
        <a:lstStyle/>
        <a:p>
          <a:pPr marL="0" lvl="0" indent="0" algn="l" defTabSz="488950">
            <a:lnSpc>
              <a:spcPct val="90000"/>
            </a:lnSpc>
            <a:spcBef>
              <a:spcPct val="0"/>
            </a:spcBef>
            <a:spcAft>
              <a:spcPct val="35000"/>
            </a:spcAft>
            <a:buNone/>
          </a:pPr>
          <a:r>
            <a:rPr lang="en-US" sz="1100" b="1" kern="1200" dirty="0"/>
            <a:t>Track aging over time:</a:t>
          </a:r>
          <a:r>
            <a:rPr lang="en-US" sz="1100" kern="1200" dirty="0"/>
            <a:t> Use longitudinal datasets to study changes in biomarkers and behaviors.</a:t>
          </a:r>
        </a:p>
      </dsp:txBody>
      <dsp:txXfrm>
        <a:off x="1588608" y="1539152"/>
        <a:ext cx="1423818" cy="1680836"/>
      </dsp:txXfrm>
    </dsp:sp>
    <dsp:sp modelId="{7CC5143C-54A5-5D40-89A7-ADC7CC52D30B}">
      <dsp:nvSpPr>
        <dsp:cNvPr id="0" name=""/>
        <dsp:cNvSpPr/>
      </dsp:nvSpPr>
      <dsp:spPr>
        <a:xfrm>
          <a:off x="3170628" y="791740"/>
          <a:ext cx="1423818" cy="72"/>
        </a:xfrm>
        <a:prstGeom prst="rect">
          <a:avLst/>
        </a:prstGeom>
        <a:solidFill>
          <a:schemeClr val="accent5">
            <a:tint val="40000"/>
            <a:alpha val="90000"/>
            <a:hueOff val="-3790758"/>
            <a:satOff val="17030"/>
            <a:lumOff val="1171"/>
            <a:alphaOff val="0"/>
          </a:schemeClr>
        </a:solidFill>
        <a:ln w="25400" cap="flat" cmpd="sng" algn="ctr">
          <a:solidFill>
            <a:schemeClr val="accent5">
              <a:tint val="40000"/>
              <a:alpha val="90000"/>
              <a:hueOff val="-3790758"/>
              <a:satOff val="17030"/>
              <a:lumOff val="1171"/>
              <a:alphaOff val="0"/>
            </a:schemeClr>
          </a:solidFill>
          <a:prstDash val="solid"/>
        </a:ln>
        <a:effectLst/>
      </dsp:spPr>
      <dsp:style>
        <a:lnRef idx="2">
          <a:scrgbClr r="0" g="0" b="0"/>
        </a:lnRef>
        <a:fillRef idx="1">
          <a:scrgbClr r="0" g="0" b="0"/>
        </a:fillRef>
        <a:effectRef idx="0">
          <a:scrgbClr r="0" g="0" b="0"/>
        </a:effectRef>
        <a:fontRef idx="minor"/>
      </dsp:style>
    </dsp:sp>
    <dsp:sp modelId="{F7579E91-C729-7F47-8E61-1F481A123B78}">
      <dsp:nvSpPr>
        <dsp:cNvPr id="0" name=""/>
        <dsp:cNvSpPr/>
      </dsp:nvSpPr>
      <dsp:spPr>
        <a:xfrm>
          <a:off x="4632415" y="738602"/>
          <a:ext cx="72772" cy="136732"/>
        </a:xfrm>
        <a:prstGeom prst="chevron">
          <a:avLst>
            <a:gd name="adj" fmla="val 90000"/>
          </a:avLst>
        </a:prstGeom>
        <a:solidFill>
          <a:schemeClr val="accent5">
            <a:tint val="40000"/>
            <a:alpha val="90000"/>
            <a:hueOff val="-4422551"/>
            <a:satOff val="19869"/>
            <a:lumOff val="1366"/>
            <a:alphaOff val="0"/>
          </a:schemeClr>
        </a:solidFill>
        <a:ln w="25400" cap="flat" cmpd="sng" algn="ctr">
          <a:solidFill>
            <a:schemeClr val="accent5">
              <a:tint val="40000"/>
              <a:alpha val="90000"/>
              <a:hueOff val="-4422551"/>
              <a:satOff val="19869"/>
              <a:lumOff val="1366"/>
              <a:alphaOff val="0"/>
            </a:schemeClr>
          </a:solidFill>
          <a:prstDash val="solid"/>
        </a:ln>
        <a:effectLst/>
      </dsp:spPr>
      <dsp:style>
        <a:lnRef idx="2">
          <a:scrgbClr r="0" g="0" b="0"/>
        </a:lnRef>
        <a:fillRef idx="1">
          <a:scrgbClr r="0" g="0" b="0"/>
        </a:fillRef>
        <a:effectRef idx="0">
          <a:scrgbClr r="0" g="0" b="0"/>
        </a:effectRef>
        <a:fontRef idx="minor"/>
      </dsp:style>
    </dsp:sp>
    <dsp:sp modelId="{6BEE738E-4875-F647-AC94-D2726009C22B}">
      <dsp:nvSpPr>
        <dsp:cNvPr id="0" name=""/>
        <dsp:cNvSpPr/>
      </dsp:nvSpPr>
      <dsp:spPr>
        <a:xfrm>
          <a:off x="3585625" y="494863"/>
          <a:ext cx="593825" cy="593825"/>
        </a:xfrm>
        <a:prstGeom prst="ellipse">
          <a:avLst/>
        </a:prstGeom>
        <a:solidFill>
          <a:schemeClr val="accent5">
            <a:hueOff val="-3973551"/>
            <a:satOff val="15924"/>
            <a:lumOff val="3451"/>
            <a:alphaOff val="0"/>
          </a:schemeClr>
        </a:solidFill>
        <a:ln w="25400" cap="flat" cmpd="sng" algn="ctr">
          <a:solidFill>
            <a:schemeClr val="accent5">
              <a:hueOff val="-3973551"/>
              <a:satOff val="15924"/>
              <a:lumOff val="3451"/>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044" tIns="23044" rIns="23044" bIns="23044" numCol="1" spcCol="1270" anchor="ctr" anchorCtr="0">
          <a:noAutofit/>
        </a:bodyPr>
        <a:lstStyle/>
        <a:p>
          <a:pPr marL="0" lvl="0" indent="0" algn="ctr" defTabSz="1155700">
            <a:lnSpc>
              <a:spcPct val="90000"/>
            </a:lnSpc>
            <a:spcBef>
              <a:spcPct val="0"/>
            </a:spcBef>
            <a:spcAft>
              <a:spcPct val="35000"/>
            </a:spcAft>
            <a:buNone/>
          </a:pPr>
          <a:r>
            <a:rPr lang="en-US" sz="2600" kern="1200" dirty="0"/>
            <a:t>3</a:t>
          </a:r>
        </a:p>
      </dsp:txBody>
      <dsp:txXfrm>
        <a:off x="3672589" y="581827"/>
        <a:ext cx="419897" cy="419897"/>
      </dsp:txXfrm>
    </dsp:sp>
    <dsp:sp modelId="{22E44AEB-F6A6-C14B-B71C-9439E0929706}">
      <dsp:nvSpPr>
        <dsp:cNvPr id="0" name=""/>
        <dsp:cNvSpPr/>
      </dsp:nvSpPr>
      <dsp:spPr>
        <a:xfrm>
          <a:off x="3175918" y="1254388"/>
          <a:ext cx="1413239" cy="1965600"/>
        </a:xfrm>
        <a:prstGeom prst="upArrowCallout">
          <a:avLst>
            <a:gd name="adj1" fmla="val 50000"/>
            <a:gd name="adj2" fmla="val 20000"/>
            <a:gd name="adj3" fmla="val 20000"/>
            <a:gd name="adj4" fmla="val 100000"/>
          </a:avLst>
        </a:prstGeom>
        <a:solidFill>
          <a:schemeClr val="accent5">
            <a:tint val="40000"/>
            <a:alpha val="90000"/>
            <a:hueOff val="-5054344"/>
            <a:satOff val="22707"/>
            <a:lumOff val="1561"/>
            <a:alphaOff val="0"/>
          </a:schemeClr>
        </a:solidFill>
        <a:ln w="25400" cap="flat" cmpd="sng" algn="ctr">
          <a:solidFill>
            <a:schemeClr val="accent5">
              <a:tint val="40000"/>
              <a:alpha val="90000"/>
              <a:hueOff val="-5054344"/>
              <a:satOff val="22707"/>
              <a:lumOff val="1561"/>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2312" tIns="165100" rIns="112312" bIns="165100" numCol="1" spcCol="1270" anchor="t" anchorCtr="0">
          <a:noAutofit/>
        </a:bodyPr>
        <a:lstStyle/>
        <a:p>
          <a:pPr marL="0" lvl="0" indent="0" algn="l" defTabSz="488950">
            <a:lnSpc>
              <a:spcPct val="90000"/>
            </a:lnSpc>
            <a:spcBef>
              <a:spcPct val="0"/>
            </a:spcBef>
            <a:spcAft>
              <a:spcPct val="35000"/>
            </a:spcAft>
            <a:buNone/>
          </a:pPr>
          <a:r>
            <a:rPr lang="en-US" sz="1100" b="1" kern="1200" dirty="0"/>
            <a:t>Add more biomarkers:</a:t>
          </a:r>
          <a:r>
            <a:rPr lang="en-US" sz="1100" kern="1200" dirty="0"/>
            <a:t> Include markers of cell stress, energy production, and DNA repair for a fuller picture.</a:t>
          </a:r>
        </a:p>
      </dsp:txBody>
      <dsp:txXfrm>
        <a:off x="3175918" y="1537036"/>
        <a:ext cx="1413239" cy="1682952"/>
      </dsp:txXfrm>
    </dsp:sp>
    <dsp:sp modelId="{5E93863D-FAB5-7048-BF63-95B6FC5F521D}">
      <dsp:nvSpPr>
        <dsp:cNvPr id="0" name=""/>
        <dsp:cNvSpPr/>
      </dsp:nvSpPr>
      <dsp:spPr>
        <a:xfrm>
          <a:off x="4752649" y="791740"/>
          <a:ext cx="1423818" cy="72"/>
        </a:xfrm>
        <a:prstGeom prst="rect">
          <a:avLst/>
        </a:prstGeom>
        <a:solidFill>
          <a:schemeClr val="accent5">
            <a:tint val="40000"/>
            <a:alpha val="90000"/>
            <a:hueOff val="-5686138"/>
            <a:satOff val="25546"/>
            <a:lumOff val="1756"/>
            <a:alphaOff val="0"/>
          </a:schemeClr>
        </a:solidFill>
        <a:ln w="25400" cap="flat" cmpd="sng" algn="ctr">
          <a:solidFill>
            <a:schemeClr val="accent5">
              <a:tint val="40000"/>
              <a:alpha val="90000"/>
              <a:hueOff val="-5686138"/>
              <a:satOff val="25546"/>
              <a:lumOff val="1756"/>
              <a:alphaOff val="0"/>
            </a:schemeClr>
          </a:solidFill>
          <a:prstDash val="solid"/>
        </a:ln>
        <a:effectLst/>
      </dsp:spPr>
      <dsp:style>
        <a:lnRef idx="2">
          <a:scrgbClr r="0" g="0" b="0"/>
        </a:lnRef>
        <a:fillRef idx="1">
          <a:scrgbClr r="0" g="0" b="0"/>
        </a:fillRef>
        <a:effectRef idx="0">
          <a:scrgbClr r="0" g="0" b="0"/>
        </a:effectRef>
        <a:fontRef idx="minor"/>
      </dsp:style>
    </dsp:sp>
    <dsp:sp modelId="{203E456D-1483-8C44-9BC9-CD27DBA95F53}">
      <dsp:nvSpPr>
        <dsp:cNvPr id="0" name=""/>
        <dsp:cNvSpPr/>
      </dsp:nvSpPr>
      <dsp:spPr>
        <a:xfrm>
          <a:off x="6214436" y="738602"/>
          <a:ext cx="72772" cy="136732"/>
        </a:xfrm>
        <a:prstGeom prst="chevron">
          <a:avLst>
            <a:gd name="adj" fmla="val 90000"/>
          </a:avLst>
        </a:prstGeom>
        <a:solidFill>
          <a:schemeClr val="accent5">
            <a:tint val="40000"/>
            <a:alpha val="90000"/>
            <a:hueOff val="-6317931"/>
            <a:satOff val="28384"/>
            <a:lumOff val="1951"/>
            <a:alphaOff val="0"/>
          </a:schemeClr>
        </a:solidFill>
        <a:ln w="25400" cap="flat" cmpd="sng" algn="ctr">
          <a:solidFill>
            <a:schemeClr val="accent5">
              <a:tint val="40000"/>
              <a:alpha val="90000"/>
              <a:hueOff val="-6317931"/>
              <a:satOff val="28384"/>
              <a:lumOff val="1951"/>
              <a:alphaOff val="0"/>
            </a:schemeClr>
          </a:solidFill>
          <a:prstDash val="solid"/>
        </a:ln>
        <a:effectLst/>
      </dsp:spPr>
      <dsp:style>
        <a:lnRef idx="2">
          <a:scrgbClr r="0" g="0" b="0"/>
        </a:lnRef>
        <a:fillRef idx="1">
          <a:scrgbClr r="0" g="0" b="0"/>
        </a:fillRef>
        <a:effectRef idx="0">
          <a:scrgbClr r="0" g="0" b="0"/>
        </a:effectRef>
        <a:fontRef idx="minor"/>
      </dsp:style>
    </dsp:sp>
    <dsp:sp modelId="{0AC58D41-100A-F940-ADDD-458C6401BE17}">
      <dsp:nvSpPr>
        <dsp:cNvPr id="0" name=""/>
        <dsp:cNvSpPr/>
      </dsp:nvSpPr>
      <dsp:spPr>
        <a:xfrm>
          <a:off x="5167645" y="494863"/>
          <a:ext cx="593825" cy="593825"/>
        </a:xfrm>
        <a:prstGeom prst="ellipse">
          <a:avLst/>
        </a:prstGeom>
        <a:solidFill>
          <a:schemeClr val="accent5">
            <a:hueOff val="-5960326"/>
            <a:satOff val="23887"/>
            <a:lumOff val="5177"/>
            <a:alphaOff val="0"/>
          </a:schemeClr>
        </a:solidFill>
        <a:ln w="25400" cap="flat" cmpd="sng" algn="ctr">
          <a:solidFill>
            <a:schemeClr val="accent5">
              <a:hueOff val="-5960326"/>
              <a:satOff val="23887"/>
              <a:lumOff val="5177"/>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044" tIns="23044" rIns="23044" bIns="23044" numCol="1" spcCol="1270" anchor="ctr" anchorCtr="0">
          <a:noAutofit/>
        </a:bodyPr>
        <a:lstStyle/>
        <a:p>
          <a:pPr marL="0" lvl="0" indent="0" algn="ctr" defTabSz="1155700">
            <a:lnSpc>
              <a:spcPct val="90000"/>
            </a:lnSpc>
            <a:spcBef>
              <a:spcPct val="0"/>
            </a:spcBef>
            <a:spcAft>
              <a:spcPct val="35000"/>
            </a:spcAft>
            <a:buNone/>
          </a:pPr>
          <a:r>
            <a:rPr lang="en-US" sz="2600" kern="1200" dirty="0"/>
            <a:t>4</a:t>
          </a:r>
        </a:p>
      </dsp:txBody>
      <dsp:txXfrm>
        <a:off x="5254609" y="581827"/>
        <a:ext cx="419897" cy="419897"/>
      </dsp:txXfrm>
    </dsp:sp>
    <dsp:sp modelId="{4A0CA1EA-D875-B141-97A4-61788787BA13}">
      <dsp:nvSpPr>
        <dsp:cNvPr id="0" name=""/>
        <dsp:cNvSpPr/>
      </dsp:nvSpPr>
      <dsp:spPr>
        <a:xfrm>
          <a:off x="4755041" y="1254388"/>
          <a:ext cx="1419034" cy="1965600"/>
        </a:xfrm>
        <a:prstGeom prst="upArrowCallout">
          <a:avLst>
            <a:gd name="adj1" fmla="val 50000"/>
            <a:gd name="adj2" fmla="val 20000"/>
            <a:gd name="adj3" fmla="val 20000"/>
            <a:gd name="adj4" fmla="val 100000"/>
          </a:avLst>
        </a:prstGeom>
        <a:solidFill>
          <a:schemeClr val="accent5">
            <a:tint val="40000"/>
            <a:alpha val="90000"/>
            <a:hueOff val="-6949724"/>
            <a:satOff val="31223"/>
            <a:lumOff val="2146"/>
            <a:alphaOff val="0"/>
          </a:schemeClr>
        </a:solidFill>
        <a:ln w="25400" cap="flat" cmpd="sng" algn="ctr">
          <a:solidFill>
            <a:schemeClr val="accent5">
              <a:tint val="40000"/>
              <a:alpha val="90000"/>
              <a:hueOff val="-6949724"/>
              <a:satOff val="31223"/>
              <a:lumOff val="2146"/>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2312" tIns="165100" rIns="112312" bIns="165100" numCol="1" spcCol="1270" anchor="t" anchorCtr="0">
          <a:noAutofit/>
        </a:bodyPr>
        <a:lstStyle/>
        <a:p>
          <a:pPr marL="0" lvl="0" indent="0" algn="l" defTabSz="488950">
            <a:lnSpc>
              <a:spcPct val="90000"/>
            </a:lnSpc>
            <a:spcBef>
              <a:spcPct val="0"/>
            </a:spcBef>
            <a:spcAft>
              <a:spcPct val="35000"/>
            </a:spcAft>
            <a:buNone/>
          </a:pPr>
          <a:r>
            <a:rPr lang="en-US" sz="1100" b="1" kern="1200" dirty="0"/>
            <a:t>Incorporate lifestyle and psychosocial data:</a:t>
          </a:r>
          <a:r>
            <a:rPr lang="en-US" sz="1100" kern="1200" dirty="0"/>
            <a:t> Add variables like diet, sleep, stress, and socioeconomic status.</a:t>
          </a:r>
        </a:p>
      </dsp:txBody>
      <dsp:txXfrm>
        <a:off x="4755041" y="1538195"/>
        <a:ext cx="1419034" cy="1681793"/>
      </dsp:txXfrm>
    </dsp:sp>
    <dsp:sp modelId="{75F1C77D-6526-064A-B6FA-F72C300CBBED}">
      <dsp:nvSpPr>
        <dsp:cNvPr id="0" name=""/>
        <dsp:cNvSpPr/>
      </dsp:nvSpPr>
      <dsp:spPr>
        <a:xfrm>
          <a:off x="6336499" y="791740"/>
          <a:ext cx="1423818" cy="72"/>
        </a:xfrm>
        <a:prstGeom prst="rect">
          <a:avLst/>
        </a:prstGeom>
        <a:solidFill>
          <a:schemeClr val="accent5">
            <a:tint val="40000"/>
            <a:alpha val="90000"/>
            <a:hueOff val="-7581517"/>
            <a:satOff val="34061"/>
            <a:lumOff val="2341"/>
            <a:alphaOff val="0"/>
          </a:schemeClr>
        </a:solidFill>
        <a:ln w="25400" cap="flat" cmpd="sng" algn="ctr">
          <a:solidFill>
            <a:schemeClr val="accent5">
              <a:tint val="40000"/>
              <a:alpha val="90000"/>
              <a:hueOff val="-7581517"/>
              <a:satOff val="34061"/>
              <a:lumOff val="2341"/>
              <a:alphaOff val="0"/>
            </a:schemeClr>
          </a:solidFill>
          <a:prstDash val="solid"/>
        </a:ln>
        <a:effectLst/>
      </dsp:spPr>
      <dsp:style>
        <a:lnRef idx="2">
          <a:scrgbClr r="0" g="0" b="0"/>
        </a:lnRef>
        <a:fillRef idx="1">
          <a:scrgbClr r="0" g="0" b="0"/>
        </a:fillRef>
        <a:effectRef idx="0">
          <a:scrgbClr r="0" g="0" b="0"/>
        </a:effectRef>
        <a:fontRef idx="minor"/>
      </dsp:style>
    </dsp:sp>
    <dsp:sp modelId="{15F1CC74-6C36-5444-9FDB-BD231213D08E}">
      <dsp:nvSpPr>
        <dsp:cNvPr id="0" name=""/>
        <dsp:cNvSpPr/>
      </dsp:nvSpPr>
      <dsp:spPr>
        <a:xfrm>
          <a:off x="7798286" y="738602"/>
          <a:ext cx="72772" cy="136732"/>
        </a:xfrm>
        <a:prstGeom prst="chevron">
          <a:avLst>
            <a:gd name="adj" fmla="val 90000"/>
          </a:avLst>
        </a:prstGeom>
        <a:solidFill>
          <a:schemeClr val="accent5">
            <a:tint val="40000"/>
            <a:alpha val="90000"/>
            <a:hueOff val="-8213309"/>
            <a:satOff val="36899"/>
            <a:lumOff val="2537"/>
            <a:alphaOff val="0"/>
          </a:schemeClr>
        </a:solidFill>
        <a:ln w="25400" cap="flat" cmpd="sng" algn="ctr">
          <a:solidFill>
            <a:schemeClr val="accent5">
              <a:tint val="40000"/>
              <a:alpha val="90000"/>
              <a:hueOff val="-8213309"/>
              <a:satOff val="36899"/>
              <a:lumOff val="2537"/>
              <a:alphaOff val="0"/>
            </a:schemeClr>
          </a:solidFill>
          <a:prstDash val="solid"/>
        </a:ln>
        <a:effectLst/>
      </dsp:spPr>
      <dsp:style>
        <a:lnRef idx="2">
          <a:scrgbClr r="0" g="0" b="0"/>
        </a:lnRef>
        <a:fillRef idx="1">
          <a:scrgbClr r="0" g="0" b="0"/>
        </a:fillRef>
        <a:effectRef idx="0">
          <a:scrgbClr r="0" g="0" b="0"/>
        </a:effectRef>
        <a:fontRef idx="minor"/>
      </dsp:style>
    </dsp:sp>
    <dsp:sp modelId="{7AB4D0AC-AF1A-D84B-A069-7DC1C327A2A4}">
      <dsp:nvSpPr>
        <dsp:cNvPr id="0" name=""/>
        <dsp:cNvSpPr/>
      </dsp:nvSpPr>
      <dsp:spPr>
        <a:xfrm>
          <a:off x="6751495" y="494863"/>
          <a:ext cx="593825" cy="593825"/>
        </a:xfrm>
        <a:prstGeom prst="ellipse">
          <a:avLst/>
        </a:prstGeom>
        <a:solidFill>
          <a:schemeClr val="accent5">
            <a:hueOff val="-7947101"/>
            <a:satOff val="31849"/>
            <a:lumOff val="6902"/>
            <a:alphaOff val="0"/>
          </a:schemeClr>
        </a:solidFill>
        <a:ln w="25400" cap="flat" cmpd="sng" algn="ctr">
          <a:solidFill>
            <a:schemeClr val="accent5">
              <a:hueOff val="-7947101"/>
              <a:satOff val="31849"/>
              <a:lumOff val="6902"/>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044" tIns="23044" rIns="23044" bIns="23044" numCol="1" spcCol="1270" anchor="ctr" anchorCtr="0">
          <a:noAutofit/>
        </a:bodyPr>
        <a:lstStyle/>
        <a:p>
          <a:pPr marL="0" lvl="0" indent="0" algn="ctr" defTabSz="1155700">
            <a:lnSpc>
              <a:spcPct val="90000"/>
            </a:lnSpc>
            <a:spcBef>
              <a:spcPct val="0"/>
            </a:spcBef>
            <a:spcAft>
              <a:spcPct val="35000"/>
            </a:spcAft>
            <a:buNone/>
          </a:pPr>
          <a:r>
            <a:rPr lang="en-US" sz="2600" kern="1200" dirty="0"/>
            <a:t>5</a:t>
          </a:r>
        </a:p>
      </dsp:txBody>
      <dsp:txXfrm>
        <a:off x="6838459" y="581827"/>
        <a:ext cx="419897" cy="419897"/>
      </dsp:txXfrm>
    </dsp:sp>
    <dsp:sp modelId="{C3550F17-CA6F-9A45-A1BA-F3FCAAC8113F}">
      <dsp:nvSpPr>
        <dsp:cNvPr id="0" name=""/>
        <dsp:cNvSpPr/>
      </dsp:nvSpPr>
      <dsp:spPr>
        <a:xfrm>
          <a:off x="6334669" y="1254388"/>
          <a:ext cx="1427477" cy="1965600"/>
        </a:xfrm>
        <a:prstGeom prst="upArrowCallout">
          <a:avLst>
            <a:gd name="adj1" fmla="val 50000"/>
            <a:gd name="adj2" fmla="val 20000"/>
            <a:gd name="adj3" fmla="val 20000"/>
            <a:gd name="adj4" fmla="val 100000"/>
          </a:avLst>
        </a:prstGeom>
        <a:solidFill>
          <a:schemeClr val="accent5">
            <a:tint val="40000"/>
            <a:alpha val="90000"/>
            <a:hueOff val="-8845103"/>
            <a:satOff val="39738"/>
            <a:lumOff val="2732"/>
            <a:alphaOff val="0"/>
          </a:schemeClr>
        </a:solidFill>
        <a:ln w="25400" cap="flat" cmpd="sng" algn="ctr">
          <a:solidFill>
            <a:schemeClr val="accent5">
              <a:tint val="40000"/>
              <a:alpha val="90000"/>
              <a:hueOff val="-8845103"/>
              <a:satOff val="39738"/>
              <a:lumOff val="2732"/>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2312" tIns="165100" rIns="112312" bIns="165100" numCol="1" spcCol="1270" anchor="t" anchorCtr="0">
          <a:noAutofit/>
        </a:bodyPr>
        <a:lstStyle/>
        <a:p>
          <a:pPr marL="0" lvl="0" indent="0" algn="l" defTabSz="488950">
            <a:lnSpc>
              <a:spcPct val="90000"/>
            </a:lnSpc>
            <a:spcBef>
              <a:spcPct val="0"/>
            </a:spcBef>
            <a:spcAft>
              <a:spcPct val="35000"/>
            </a:spcAft>
            <a:buNone/>
          </a:pPr>
          <a:r>
            <a:rPr lang="en-US" sz="1100" b="1" kern="1200" dirty="0"/>
            <a:t>Develop practical tools:</a:t>
          </a:r>
          <a:r>
            <a:rPr lang="en-US" sz="1100" kern="1200" dirty="0"/>
            <a:t> Create easy-to-use biological age assessments for clinical or personal use.</a:t>
          </a:r>
        </a:p>
      </dsp:txBody>
      <dsp:txXfrm>
        <a:off x="6334669" y="1539883"/>
        <a:ext cx="1427477" cy="1680105"/>
      </dsp:txXfrm>
    </dsp:sp>
    <dsp:sp modelId="{D6A01968-2106-7346-A1F2-8FD2D9B93513}">
      <dsp:nvSpPr>
        <dsp:cNvPr id="0" name=""/>
        <dsp:cNvSpPr/>
      </dsp:nvSpPr>
      <dsp:spPr>
        <a:xfrm>
          <a:off x="7918519" y="791740"/>
          <a:ext cx="711909" cy="72"/>
        </a:xfrm>
        <a:prstGeom prst="rect">
          <a:avLst/>
        </a:prstGeom>
        <a:solidFill>
          <a:schemeClr val="accent5">
            <a:tint val="40000"/>
            <a:alpha val="90000"/>
            <a:hueOff val="-9476895"/>
            <a:satOff val="42576"/>
            <a:lumOff val="2927"/>
            <a:alphaOff val="0"/>
          </a:schemeClr>
        </a:solidFill>
        <a:ln w="25400" cap="flat" cmpd="sng" algn="ctr">
          <a:solidFill>
            <a:schemeClr val="accent5">
              <a:tint val="40000"/>
              <a:alpha val="90000"/>
              <a:hueOff val="-9476895"/>
              <a:satOff val="42576"/>
              <a:lumOff val="2927"/>
              <a:alphaOff val="0"/>
            </a:schemeClr>
          </a:solidFill>
          <a:prstDash val="solid"/>
        </a:ln>
        <a:effectLst/>
      </dsp:spPr>
      <dsp:style>
        <a:lnRef idx="2">
          <a:scrgbClr r="0" g="0" b="0"/>
        </a:lnRef>
        <a:fillRef idx="1">
          <a:scrgbClr r="0" g="0" b="0"/>
        </a:fillRef>
        <a:effectRef idx="0">
          <a:scrgbClr r="0" g="0" b="0"/>
        </a:effectRef>
        <a:fontRef idx="minor"/>
      </dsp:style>
    </dsp:sp>
    <dsp:sp modelId="{75DBA2B1-CFDE-5240-927F-A5D53E3FE86F}">
      <dsp:nvSpPr>
        <dsp:cNvPr id="0" name=""/>
        <dsp:cNvSpPr/>
      </dsp:nvSpPr>
      <dsp:spPr>
        <a:xfrm>
          <a:off x="8333516" y="494863"/>
          <a:ext cx="593825" cy="593825"/>
        </a:xfrm>
        <a:prstGeom prst="ellipse">
          <a:avLst/>
        </a:prstGeom>
        <a:solidFill>
          <a:schemeClr val="accent5">
            <a:hueOff val="-9933876"/>
            <a:satOff val="39811"/>
            <a:lumOff val="8628"/>
            <a:alphaOff val="0"/>
          </a:schemeClr>
        </a:solidFill>
        <a:ln w="25400" cap="flat" cmpd="sng" algn="ctr">
          <a:solidFill>
            <a:schemeClr val="accent5">
              <a:hueOff val="-9933876"/>
              <a:satOff val="39811"/>
              <a:lumOff val="8628"/>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044" tIns="23044" rIns="23044" bIns="23044" numCol="1" spcCol="1270" anchor="ctr" anchorCtr="0">
          <a:noAutofit/>
        </a:bodyPr>
        <a:lstStyle/>
        <a:p>
          <a:pPr marL="0" lvl="0" indent="0" algn="ctr" defTabSz="1155700">
            <a:lnSpc>
              <a:spcPct val="90000"/>
            </a:lnSpc>
            <a:spcBef>
              <a:spcPct val="0"/>
            </a:spcBef>
            <a:spcAft>
              <a:spcPct val="35000"/>
            </a:spcAft>
            <a:buNone/>
          </a:pPr>
          <a:r>
            <a:rPr lang="en-US" sz="2600" kern="1200" dirty="0"/>
            <a:t>6</a:t>
          </a:r>
        </a:p>
      </dsp:txBody>
      <dsp:txXfrm>
        <a:off x="8420480" y="581827"/>
        <a:ext cx="419897" cy="419897"/>
      </dsp:txXfrm>
    </dsp:sp>
    <dsp:sp modelId="{EB71C4FB-B291-5E49-967B-F42A2C24C77E}">
      <dsp:nvSpPr>
        <dsp:cNvPr id="0" name=""/>
        <dsp:cNvSpPr/>
      </dsp:nvSpPr>
      <dsp:spPr>
        <a:xfrm>
          <a:off x="7918519" y="1254388"/>
          <a:ext cx="1481819" cy="1965600"/>
        </a:xfrm>
        <a:prstGeom prst="upArrowCallout">
          <a:avLst>
            <a:gd name="adj1" fmla="val 50000"/>
            <a:gd name="adj2" fmla="val 20000"/>
            <a:gd name="adj3" fmla="val 20000"/>
            <a:gd name="adj4" fmla="val 100000"/>
          </a:avLst>
        </a:prstGeom>
        <a:solidFill>
          <a:schemeClr val="accent5">
            <a:tint val="40000"/>
            <a:alpha val="90000"/>
            <a:hueOff val="-10740482"/>
            <a:satOff val="48253"/>
            <a:lumOff val="3317"/>
            <a:alphaOff val="0"/>
          </a:schemeClr>
        </a:solidFill>
        <a:ln w="25400" cap="flat" cmpd="sng" algn="ctr">
          <a:solidFill>
            <a:schemeClr val="accent5">
              <a:tint val="40000"/>
              <a:alpha val="90000"/>
              <a:hueOff val="-10740482"/>
              <a:satOff val="48253"/>
              <a:lumOff val="3317"/>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6888" tIns="165100" rIns="116888" bIns="165100" numCol="1" spcCol="1270" anchor="t" anchorCtr="0">
          <a:noAutofit/>
        </a:bodyPr>
        <a:lstStyle/>
        <a:p>
          <a:pPr marL="0" lvl="0" indent="0" algn="l" defTabSz="488950">
            <a:lnSpc>
              <a:spcPct val="90000"/>
            </a:lnSpc>
            <a:spcBef>
              <a:spcPct val="0"/>
            </a:spcBef>
            <a:spcAft>
              <a:spcPct val="35000"/>
            </a:spcAft>
            <a:buNone/>
          </a:pPr>
          <a:r>
            <a:rPr lang="en-US" sz="1100" b="1" kern="1200" dirty="0"/>
            <a:t>Support public health efforts:</a:t>
          </a:r>
          <a:r>
            <a:rPr lang="en-US" sz="1100" kern="1200" dirty="0"/>
            <a:t> Encourage healthy behaviors that slow biological aging, like exercise and anti-inflammatory diets.</a:t>
          </a:r>
        </a:p>
      </dsp:txBody>
      <dsp:txXfrm>
        <a:off x="7918519" y="1550752"/>
        <a:ext cx="1481819" cy="1669236"/>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8.xml><?xml version="1.0" encoding="utf-8"?>
<dgm:layoutDef xmlns:dgm="http://schemas.openxmlformats.org/drawingml/2006/diagram" xmlns:a="http://schemas.openxmlformats.org/drawingml/2006/main" uniqueId="urn:microsoft.com/office/officeart/2016/7/layout/LinearArrowProcessNumbered">
  <dgm:title val="Linear Arrow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shape called UpArrowCallout. Also the nodes are connected by an arrow like shape emphasizing the process natur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3"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L"/>
      <dgm:param type="nodeVertAlign" val="t"/>
    </dgm:alg>
    <dgm:shape xmlns:r="http://schemas.openxmlformats.org/officeDocument/2006/relationships" r:blip="">
      <dgm:adjLst/>
    </dgm:shape>
    <dgm:presOf/>
    <dgm:constrLst>
      <dgm:constr type="w" for="ch" forName="compositeNode" refType="w"/>
      <dgm:constr type="h" for="ch" forName="compositeNode" op="equ"/>
      <dgm:constr type="w" for="ch" forName="sibTransComposite" refType="w" refFor="ch" refForName="compositeNode" fact="0"/>
      <dgm:constr type="w" for="des" forName="parTx"/>
      <dgm:constr type="h" for="des" forName="parTx" op="equ"/>
      <dgm:constr type="h" for="des" forName="parSh" op="equ"/>
      <dgm:constr type="w" for="des" forName="nodeText"/>
      <dgm:constr type="h" for="des" forName="nodeText" op="equ"/>
      <dgm:constr type="w" for="des" forName="parSh"/>
      <dgm:constr type="w" for="des" forName="parSh" op="equ"/>
      <dgm:constr type="primFontSz" for="des" forName="parTx" val="26"/>
      <dgm:constr type="primFontSz" for="des" forName="parTx" op="equ"/>
      <dgm:constr type="primFontSz" for="des" forName="parSh" op="equ"/>
      <dgm:constr type="primFontSz" for="des" forName="nodeText" op="equ"/>
      <dgm:constr type="secFontSz" for="des" forName="nodeText" op="equ"/>
      <dgm:constr type="primFontSz" for="des" forName="sibTransNodeCircle" op="equ"/>
      <dgm:constr type="h" for="des" forName="sibTransNodeCircle" op="equ"/>
      <dgm:constr type="w" for="des" forName="sibTransNodeCircle" op="equ"/>
      <dgm:constr type="h" for="des" forName="parTx" refType="primFontSz" refFor="des" refForName="parTx" fact="1.5"/>
      <dgm:constr type="h" for="ch" forName="compositeNode" refType="h"/>
      <dgm:constr type="h" for="des" forName="parSh" refType="w"/>
      <dgm:constr type="h" for="des" forName="nodeText" refType="primFontSz" refFor="des" refForName="parTx" fact="2.1"/>
      <dgm:constr type="h" for="des" forName="parSh" refType="h" refFor="des" refForName="parTx" op="lte" fact="1.2"/>
      <dgm:constr type="h" for="des" forName="parSh" refType="h" refFor="des" refForName="parTx" op="gte" fact="1.2"/>
    </dgm:constrLst>
    <dgm:ruleLst>
      <dgm:rule type="primFontSz" for="des" forName="parSh" val="5" fact="NaN" max="NaN"/>
    </dgm:ruleLst>
    <dgm:forEach name="Name3" axis="ch" ptType="node">
      <dgm:layoutNode name="compositeNode">
        <dgm:alg type="composite"/>
        <dgm:shape xmlns:r="http://schemas.openxmlformats.org/officeDocument/2006/relationships" r:blip="">
          <dgm:adjLst/>
        </dgm:shape>
        <dgm:presOf/>
        <dgm:choose name="Name004">
          <dgm:if name="Name5" axis="self" ptType="node" func="cnt" op="equ" val="0">
            <dgm:constrLst>
              <dgm:constr type="w" for="ch" forName="parTx" refType="w"/>
              <dgm:constr type="w" for="ch" forName="parSh" refType="w" refFor="ch" refForName="parTx"/>
              <dgm:constr type="w" for="ch" forName="nodeText" refType="w" refFor="ch" refForName="parTx"/>
              <dgm:constr type="t" for="ch" forName="nodeText" refType="b" refFor="ch" refForName="parSh"/>
            </dgm:constrLst>
          </dgm:if>
          <dgm:else name="Name6">
            <dgm:constrLst>
              <dgm:constr type="w" for="ch" forName="parTx" refType="w"/>
              <dgm:constr type="w" for="ch" forName="parSh" refType="w" refFor="ch" refForName="parTx"/>
              <dgm:constr type="w" for="ch" forName="nodeText" refType="w" refFor="ch" refForName="parTx" fact="0.9"/>
              <dgm:constr type="t" for="ch" forName="nodeText" refType="b" refFor="ch" refForName="parSh"/>
            </dgm:constrLst>
          </dgm:else>
        </dgm:choose>
        <dgm:ruleLst>
          <dgm:rule type="h" val="INF" fact="NaN" max="NaN"/>
        </dgm:ruleLst>
        <dgm:layoutNode name="parTx">
          <dgm:varLst>
            <dgm:chMax val="0"/>
            <dgm:chPref val="0"/>
            <dgm:bulletEnabled val="1"/>
          </dgm:varLst>
          <dgm:alg type="tx"/>
          <dgm:shape xmlns:r="http://schemas.openxmlformats.org/officeDocument/2006/relationships" type="rect" r:blip="" zOrderOff="1" hideGeom="1">
            <dgm:adjLst/>
          </dgm:shape>
          <dgm:presOf/>
          <dgm:constrLst>
            <dgm:constr type="h" refType="w" op="lte" fact="0.4"/>
            <dgm:constr type="h"/>
          </dgm:constrLst>
          <dgm:ruleLst>
            <dgm:rule type="h" val="INF" fact="NaN" max="NaN"/>
          </dgm:ruleLst>
        </dgm:layoutNode>
        <dgm:layoutNode name="parSh">
          <dgm:alg type="composite"/>
          <dgm:shape xmlns:r="http://schemas.openxmlformats.org/officeDocument/2006/relationships" r:blip="">
            <dgm:adjLst/>
          </dgm:shape>
          <dgm:presOf axis="self" ptType="node"/>
          <dgm:choose name="casesForFirstAndLastNode">
            <dgm:if name="ifFirstNode" axis="self" ptType="node" func="pos" op="equ" val="1">
              <dgm:choose name="removeLineWhenOnlyOneNode">
                <dgm:if name="ifOnlyOneNode" axis="followSib" ptType="node" func="cnt" op="equ" val="0">
                  <dgm:constrLst>
                    <dgm:constr type="h"/>
                    <dgm:constr type="h" for="ch" forName="lineNode" val="0.002"/>
                    <dgm:constr type="w" for="ch" forName="lineNode" refType="w" fact="0"/>
                    <dgm:constr type="w" for="ch" forName="lineArrowNode" refType="w" fact="0"/>
                    <dgm:constr type="h" for="ch" forName="lineArrowNode" refType="h" fact="0"/>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if>
                <dgm:else name="ifMoreThanOneNode">
                  <dgm:constrLst>
                    <dgm:constr type="h"/>
                    <dgm:constr type="h" for="ch" forName="lineNode" val="0.002"/>
                    <dgm:constr type="w" for="ch" forName="lineNode" refType="w" fact="0.4"/>
                    <dgm:constr type="l" for="ch" forName="lineNode" refType="w" fact="0.5"/>
                    <dgm:constr type="w" for="ch" forName="lineArrowNode" refType="w" fact="0.046"/>
                    <dgm:constr type="h" for="ch" forName="lineArrowNode" refType="h" fact="0.18"/>
                    <dgm:constr type="l" for="ch" forName="lineArrowNode" refType="w" fact="0.924"/>
                    <dgm:constr type="t" for="ch" forName="lineArrowNode" refType="h" fact="0.18"/>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else>
              </dgm:choose>
            </dgm:if>
            <dgm:if name="ifLastNode" axis="self" ptType="node" func="revPos" op="equ" val="1">
              <dgm:constrLst>
                <dgm:constr type="h"/>
                <dgm:constr type="h" for="ch" forName="lineNode" val="0.002"/>
                <dgm:constr type="w" for="ch" forName="lineNode" refType="w" fact="0.45"/>
                <dgm:constr type="w" for="ch" forName="lineArrowNode" refType="w" fact="0"/>
                <dgm:constr type="h" for="ch" forName="lineArrowNode" refType="h" fact="0"/>
                <dgm:constr type="ctrY" for="ch" forName="lineNode" refType="ctrY" refFor="ch" refForName="sibTransNodeCircle"/>
                <dgm:constr type="h" for="ch" forName="sibTransNodeCircle" refType="h"/>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if>
            <dgm:else name="allOtherNodes">
              <dgm:constrLst>
                <dgm:constr type="h"/>
                <dgm:constr type="h" for="ch" forName="lineNode" val="0.002"/>
                <dgm:constr type="w" for="ch" forName="lineNode" refType="w" fact="0.9"/>
                <dgm:constr type="w" for="ch" forName="lineArrowNode" refType="w" fact="0.046"/>
                <dgm:constr type="h" for="ch" forName="lineArrowNode" refType="h" fact="0.18"/>
                <dgm:constr type="l" for="ch" forName="lineArrowNode" refType="w" fact="0.924"/>
                <dgm:constr type="t" for="ch" forName="lineArrowNode" refType="h" fact="0.18"/>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else>
          </dgm:choose>
          <dgm:layoutNode name="lineNode" styleLbl="alignAccFollowNode1">
            <dgm:alg type="sp"/>
            <dgm:shape xmlns:r="http://schemas.openxmlformats.org/officeDocument/2006/relationships" type="rect" r:blip="">
              <dgm:adjLst/>
            </dgm:shape>
            <dgm:presOf/>
            <dgm:constrLst/>
            <dgm:ruleLst/>
          </dgm:layoutNode>
          <dgm:layoutNode name="lineArrowNode" styleLbl="alignAccFollowNode1">
            <dgm:alg type="sp"/>
            <dgm:shape xmlns:r="http://schemas.openxmlformats.org/officeDocument/2006/relationships" type="chevron" r:blip="">
              <dgm:adjLst>
                <dgm:adj idx="1" val="0.9"/>
              </dgm:adjLst>
            </dgm:shape>
            <dgm:presOf/>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param type="parTxRTLAlign" val="l"/>
              </dgm:alg>
              <dgm:shape xmlns:r="http://schemas.openxmlformats.org/officeDocument/2006/relationships" type="ellipse" r:blip="">
                <dgm:adjLst/>
              </dgm:shape>
              <dgm:constrLst>
                <dgm:constr type="w" refType="h" op="equ"/>
                <dgm:constr type="primFontSz" val="60"/>
                <dgm:constr type="tMarg" refType="w" fact="0.11"/>
                <dgm:constr type="lMarg" refType="w" fact="0.11"/>
                <dgm:constr type="rMarg" refType="w" fact="0.11"/>
                <dgm:constr type="bMarg" refType="w" fact="0.11"/>
              </dgm:constrLst>
              <dgm:ruleLst>
                <dgm:rule type="primFontSz" val="14" fact="NaN" max="NaN"/>
              </dgm:ruleLst>
            </dgm:layoutNode>
            <dgm:layoutNode name="spacerBetweenCircleAndCallout">
              <dgm:varLst/>
              <dgm:presOf/>
              <dgm:alg type="sp"/>
              <dgm:shape xmlns:r="http://schemas.openxmlformats.org/officeDocument/2006/relationships" r:blip="">
                <dgm:adjLst/>
              </dgm:shape>
              <dgm:constrLst/>
              <dgm:ruleLst/>
            </dgm:layoutNode>
          </dgm:forEach>
          <dgm:presOf/>
          <dgm:ruleLst/>
        </dgm:layoutNode>
        <dgm:layoutNode name="nodeText" styleLbl="alignAccFollowNode1">
          <dgm:varLst>
            <dgm:bulletEnabled val="1"/>
          </dgm:varLst>
          <dgm:alg type="tx">
            <dgm:param type="parTxLTRAlign" val="l"/>
            <dgm:param type="parTxRTLAlign" val="r"/>
            <dgm:param type="txAnchorVert" val="t"/>
          </dgm:alg>
          <dgm:shape xmlns:r="http://schemas.openxmlformats.org/officeDocument/2006/relationships" type="upArrowCallout" r:blip="">
            <dgm:adjLst>
              <dgm:adj idx="1" val="0.5"/>
              <dgm:adj idx="2" val="0.2"/>
              <dgm:adj idx="3" val="0.2"/>
              <dgm:adj idx="4" val="1"/>
            </dgm:adjLst>
          </dgm:shape>
          <dgm:presOf axis="desOrSelf" ptType="node"/>
          <dgm:constrLst>
            <dgm:constr type="secFontSz" val="16"/>
            <dgm:constr type="primFontSz" val="26"/>
            <dgm:constr type="h"/>
            <dgm:constr type="tMarg" val="13"/>
            <dgm:constr type="lMarg" refType="w" fact="0.2236"/>
            <dgm:constr type="rMarg" refType="w" fact="0.2236"/>
            <dgm:constr type="bMarg" val="13"/>
          </dgm:constrLst>
          <dgm:ruleLst>
            <dgm:rule type="secFontSz" val="11" fact="NaN" max="NaN"/>
            <dgm:rule type="primFontSz" val="11" fact="NaN" max="NaN"/>
            <dgm:rule type="h" val="INF" fact="NaN" max="NaN"/>
          </dgm:ruleLst>
        </dgm:layoutNode>
      </dgm:layoutNode>
      <dgm:forEach name="sibTransForEach" axis="followSib" ptType="sibTrans" cnt="1">
        <dgm:layoutNode name="sibTransComposite" styleLbl="alignAccFollowNode1">
          <dgm:alg type="sp"/>
          <dgm:shape xmlns:r="http://schemas.openxmlformats.org/officeDocument/2006/relationships" r:blip="">
            <dgm:adjLst/>
          </dgm:shape>
          <dgm:ruleLst/>
        </dgm:layoutNode>
        <dgm:ruleLst>
          <dgm:rule type="h" val="INF" fact="NaN" max="NaN"/>
        </dgm:ruleLst>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C0F9D21-5F15-7346-BE9C-518C02241793}" type="datetimeFigureOut">
              <a:rPr lang="en-US" smtClean="0"/>
              <a:t>5/8/25</a:t>
            </a:fld>
            <a:endParaRPr lang="en-US" dirty="0"/>
          </a:p>
        </p:txBody>
      </p:sp>
      <p:sp>
        <p:nvSpPr>
          <p:cNvPr id="4" name="Slide Image Placeholder 3"/>
          <p:cNvSpPr>
            <a:spLocks noGrp="1" noRot="1" noChangeAspect="1"/>
          </p:cNvSpPr>
          <p:nvPr>
            <p:ph type="sldImg" idx="2"/>
          </p:nvPr>
        </p:nvSpPr>
        <p:spPr>
          <a:xfrm>
            <a:off x="693738" y="1143000"/>
            <a:ext cx="5470525"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C2EC87C-D19D-2644-9C5A-48F53BE9A637}" type="slidenum">
              <a:rPr lang="en-US" smtClean="0"/>
              <a:t>‹#›</a:t>
            </a:fld>
            <a:endParaRPr lang="en-US" dirty="0"/>
          </a:p>
        </p:txBody>
      </p:sp>
    </p:spTree>
    <p:extLst>
      <p:ext uri="{BB962C8B-B14F-4D97-AF65-F5344CB8AC3E}">
        <p14:creationId xmlns:p14="http://schemas.microsoft.com/office/powerpoint/2010/main" val="18832148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u="none" strike="noStrike" dirty="0">
                <a:solidFill>
                  <a:srgbClr val="000000"/>
                </a:solidFill>
                <a:effectLst/>
                <a:latin typeface="-webkit-standard"/>
              </a:rPr>
              <a:t>Hi, My name is Sherri Ricardes. Today I am presenting my capstone research focused on the estimation of biological age. The estimation of biological age reflects how old a person seems biologically based on biomarkers, compared to their actual chronological age. The goal was to explore which biomarkers and lifestyle factors most strongly influence biological aging and to evaluate whether linear regression models and machine learning models can improve the accuracy of biological age predictions.</a:t>
            </a:r>
            <a:endParaRPr lang="en-US" dirty="0"/>
          </a:p>
        </p:txBody>
      </p:sp>
      <p:sp>
        <p:nvSpPr>
          <p:cNvPr id="4" name="Slide Number Placeholder 3"/>
          <p:cNvSpPr>
            <a:spLocks noGrp="1"/>
          </p:cNvSpPr>
          <p:nvPr>
            <p:ph type="sldNum" sz="quarter" idx="5"/>
          </p:nvPr>
        </p:nvSpPr>
        <p:spPr/>
        <p:txBody>
          <a:bodyPr/>
          <a:lstStyle/>
          <a:p>
            <a:fld id="{7C2EC87C-D19D-2644-9C5A-48F53BE9A637}" type="slidenum">
              <a:rPr lang="en-US" smtClean="0"/>
              <a:t>1</a:t>
            </a:fld>
            <a:endParaRPr lang="en-US" dirty="0"/>
          </a:p>
        </p:txBody>
      </p:sp>
    </p:spTree>
    <p:extLst>
      <p:ext uri="{BB962C8B-B14F-4D97-AF65-F5344CB8AC3E}">
        <p14:creationId xmlns:p14="http://schemas.microsoft.com/office/powerpoint/2010/main" val="10945018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u="none" strike="noStrike" dirty="0">
                <a:solidFill>
                  <a:srgbClr val="000000"/>
                </a:solidFill>
                <a:effectLst/>
              </a:rPr>
              <a:t>These findings show that biological age can be estimated using a combination of biomarkers, lifestyle factors, and demographics. The most significant predictors were telomere length, CRP, vitamin D, age, gender, and self-reported health.</a:t>
            </a:r>
          </a:p>
          <a:p>
            <a:pPr algn="l"/>
            <a:endParaRPr lang="en-US" b="0" i="0" u="none" strike="noStrike" dirty="0">
              <a:solidFill>
                <a:srgbClr val="000000"/>
              </a:solidFill>
              <a:effectLst/>
            </a:endParaRPr>
          </a:p>
          <a:p>
            <a:pPr algn="l"/>
            <a:r>
              <a:rPr lang="en-US" b="0" i="0" u="none" strike="noStrike" dirty="0">
                <a:solidFill>
                  <a:srgbClr val="000000"/>
                </a:solidFill>
                <a:effectLst/>
              </a:rPr>
              <a:t>Linear regression provided some insights but explained less of the variation. In contrast, machine learning models, especially Random Forest and Bagged Trees, achieved higher accuracy. Random Forest identified age, BMI, weight, telomere length, and vitamin D as top predictors.</a:t>
            </a:r>
          </a:p>
          <a:p>
            <a:pPr algn="l"/>
            <a:endParaRPr lang="en-US" b="0" i="0" u="none" strike="noStrike" dirty="0">
              <a:solidFill>
                <a:srgbClr val="000000"/>
              </a:solidFill>
              <a:effectLst/>
            </a:endParaRPr>
          </a:p>
          <a:p>
            <a:pPr algn="l"/>
            <a:r>
              <a:rPr lang="en-US" b="0" i="0" u="none" strike="noStrike" dirty="0">
                <a:solidFill>
                  <a:srgbClr val="000000"/>
                </a:solidFill>
                <a:effectLst/>
              </a:rPr>
              <a:t>Adding lifestyle and inflammation-related variables improved the model’s performance beyond using biomarkers alone. Overall, the results support using machine learning to improve biological age prediction and inform more personalized health strategies.</a:t>
            </a:r>
          </a:p>
        </p:txBody>
      </p:sp>
      <p:sp>
        <p:nvSpPr>
          <p:cNvPr id="4" name="Slide Number Placeholder 3"/>
          <p:cNvSpPr>
            <a:spLocks noGrp="1"/>
          </p:cNvSpPr>
          <p:nvPr>
            <p:ph type="sldNum" sz="quarter" idx="5"/>
          </p:nvPr>
        </p:nvSpPr>
        <p:spPr/>
        <p:txBody>
          <a:bodyPr/>
          <a:lstStyle/>
          <a:p>
            <a:fld id="{7C2EC87C-D19D-2644-9C5A-48F53BE9A637}" type="slidenum">
              <a:rPr lang="en-US" smtClean="0"/>
              <a:t>10</a:t>
            </a:fld>
            <a:endParaRPr lang="en-US" dirty="0"/>
          </a:p>
        </p:txBody>
      </p:sp>
    </p:spTree>
    <p:extLst>
      <p:ext uri="{BB962C8B-B14F-4D97-AF65-F5344CB8AC3E}">
        <p14:creationId xmlns:p14="http://schemas.microsoft.com/office/powerpoint/2010/main" val="28205076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u="none" strike="noStrike" dirty="0">
                <a:solidFill>
                  <a:srgbClr val="000000"/>
                </a:solidFill>
                <a:effectLst/>
              </a:rPr>
              <a:t>The dataset included 6,621 records, and the average values provide a general snapshot of the sample’s health. The mean BMI was 27.5, the mean chronological age was 43.9, and the mean GrimAge, which estimates biological age, was 66.4.</a:t>
            </a:r>
          </a:p>
          <a:p>
            <a:pPr algn="l"/>
            <a:endParaRPr lang="en-US" b="0" i="0" u="none" strike="noStrike" dirty="0">
              <a:solidFill>
                <a:srgbClr val="000000"/>
              </a:solidFill>
              <a:effectLst/>
            </a:endParaRPr>
          </a:p>
          <a:p>
            <a:pPr algn="l"/>
            <a:r>
              <a:rPr lang="en-US" b="0" i="0" u="none" strike="noStrike" dirty="0">
                <a:solidFill>
                  <a:srgbClr val="000000"/>
                </a:solidFill>
                <a:effectLst/>
              </a:rPr>
              <a:t>There was large variability in several biomarkers, especially triglycerides, BMI, and weight. This kind of spread matters because it can affect how models learn and predict.</a:t>
            </a:r>
          </a:p>
          <a:p>
            <a:pPr algn="l"/>
            <a:endParaRPr lang="en-US" b="0" i="0" u="none" strike="noStrike" dirty="0">
              <a:solidFill>
                <a:srgbClr val="000000"/>
              </a:solidFill>
              <a:effectLst/>
            </a:endParaRPr>
          </a:p>
          <a:p>
            <a:pPr algn="l"/>
            <a:r>
              <a:rPr lang="en-US" b="0" i="0" u="none" strike="noStrike" dirty="0">
                <a:solidFill>
                  <a:srgbClr val="000000"/>
                </a:solidFill>
                <a:effectLst/>
              </a:rPr>
              <a:t>The summary statistics also helped identify which variables had missing values. For example, CRP, glucose, and insulin had noticeably fewer data points compared to others.</a:t>
            </a:r>
          </a:p>
          <a:p>
            <a:pPr algn="l"/>
            <a:endParaRPr lang="en-US" b="0" i="0" u="none" strike="noStrike" dirty="0">
              <a:solidFill>
                <a:srgbClr val="000000"/>
              </a:solidFill>
              <a:effectLst/>
            </a:endParaRPr>
          </a:p>
          <a:p>
            <a:pPr algn="l"/>
            <a:r>
              <a:rPr lang="en-US" b="0" i="0" u="none" strike="noStrike" dirty="0">
                <a:solidFill>
                  <a:srgbClr val="000000"/>
                </a:solidFill>
                <a:effectLst/>
              </a:rPr>
              <a:t>Overall, these insights guided how missing values were handled and helped shape the transformation strategies used during preprocessing.</a:t>
            </a:r>
          </a:p>
        </p:txBody>
      </p:sp>
      <p:sp>
        <p:nvSpPr>
          <p:cNvPr id="4" name="Slide Number Placeholder 3"/>
          <p:cNvSpPr>
            <a:spLocks noGrp="1"/>
          </p:cNvSpPr>
          <p:nvPr>
            <p:ph type="sldNum" sz="quarter" idx="5"/>
          </p:nvPr>
        </p:nvSpPr>
        <p:spPr/>
        <p:txBody>
          <a:bodyPr/>
          <a:lstStyle/>
          <a:p>
            <a:fld id="{7C2EC87C-D19D-2644-9C5A-48F53BE9A637}" type="slidenum">
              <a:rPr lang="en-US" smtClean="0"/>
              <a:t>11</a:t>
            </a:fld>
            <a:endParaRPr lang="en-US" dirty="0"/>
          </a:p>
        </p:txBody>
      </p:sp>
    </p:spTree>
    <p:extLst>
      <p:ext uri="{BB962C8B-B14F-4D97-AF65-F5344CB8AC3E}">
        <p14:creationId xmlns:p14="http://schemas.microsoft.com/office/powerpoint/2010/main" val="926646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u="none" strike="noStrike" dirty="0">
                <a:solidFill>
                  <a:srgbClr val="000000"/>
                </a:solidFill>
                <a:effectLst/>
              </a:rPr>
              <a:t>Examining variable relationships helped identify which factors were most relevant to biological aging. GrimAge showed a positive linear relationship with chronological age, confirming that biological age generally increases as people get older.</a:t>
            </a:r>
          </a:p>
          <a:p>
            <a:pPr algn="l"/>
            <a:endParaRPr lang="en-US" b="0" i="0" u="none" strike="noStrike" dirty="0">
              <a:solidFill>
                <a:srgbClr val="000000"/>
              </a:solidFill>
              <a:effectLst/>
            </a:endParaRPr>
          </a:p>
          <a:p>
            <a:pPr algn="l"/>
            <a:r>
              <a:rPr lang="en-US" b="0" i="0" u="none" strike="noStrike" dirty="0">
                <a:solidFill>
                  <a:srgbClr val="000000"/>
                </a:solidFill>
                <a:effectLst/>
                <a:latin typeface="-webkit-standard"/>
              </a:rPr>
              <a:t>Telomere length, CRP, and vitamin D showed weaker and more scattered patterns in relation to GrimAge and chronological age. While telomere length appeared to have a slight negative trend, and CRP a possible positive trend, neither showed a strong or consistent relationship. Vitamin D showed little to no visual correlation. These variables may still be meaningful when combined with others, but their individual predictive strength appears limited in the scatterplots.</a:t>
            </a:r>
          </a:p>
          <a:p>
            <a:pPr algn="l"/>
            <a:endParaRPr lang="en-US" b="0" i="0" u="none" strike="noStrike" dirty="0">
              <a:solidFill>
                <a:srgbClr val="000000"/>
              </a:solidFill>
              <a:effectLst/>
            </a:endParaRPr>
          </a:p>
          <a:p>
            <a:pPr algn="l"/>
            <a:r>
              <a:rPr lang="en-US" b="0" i="0" u="none" strike="noStrike" dirty="0">
                <a:solidFill>
                  <a:srgbClr val="000000"/>
                </a:solidFill>
                <a:effectLst/>
              </a:rPr>
              <a:t>These patterns helped determine the selection of variables for regression and machine learning models.</a:t>
            </a:r>
          </a:p>
          <a:p>
            <a:pPr algn="l"/>
            <a:endParaRPr lang="en-US" b="0" i="0" u="none" strike="noStrike" dirty="0">
              <a:solidFill>
                <a:srgbClr val="000000"/>
              </a:solidFill>
              <a:effectLst/>
            </a:endParaRPr>
          </a:p>
          <a:p>
            <a:pPr algn="l"/>
            <a:r>
              <a:rPr lang="en-US" b="1" i="0" u="none" strike="noStrike" dirty="0">
                <a:solidFill>
                  <a:srgbClr val="000000"/>
                </a:solidFill>
                <a:effectLst/>
              </a:rPr>
              <a:t>Distribution Insights:</a:t>
            </a:r>
            <a:endParaRPr lang="en-US" b="0" i="0" u="none" strike="noStrike" dirty="0">
              <a:solidFill>
                <a:srgbClr val="000000"/>
              </a:solidFill>
              <a:effectLst/>
            </a:endParaRPr>
          </a:p>
          <a:p>
            <a:pPr marL="171450" indent="-171450" algn="l">
              <a:buFont typeface="Arial" panose="020B0604020202020204" pitchFamily="34" charset="0"/>
              <a:buChar char="•"/>
            </a:pPr>
            <a:r>
              <a:rPr lang="en-US" b="0" i="0" u="none" strike="noStrike" dirty="0">
                <a:solidFill>
                  <a:srgbClr val="000000"/>
                </a:solidFill>
                <a:effectLst/>
              </a:rPr>
              <a:t>Age and GrimAgeMort followed relatively normal distributions, though GrimAgeMort was more tightly centered.</a:t>
            </a:r>
          </a:p>
          <a:p>
            <a:pPr marL="171450" indent="-171450" algn="l">
              <a:buFont typeface="Arial" panose="020B0604020202020204" pitchFamily="34" charset="0"/>
              <a:buChar char="•"/>
            </a:pPr>
            <a:r>
              <a:rPr lang="en-US" b="0" i="0" u="none" strike="noStrike" dirty="0">
                <a:solidFill>
                  <a:srgbClr val="000000"/>
                </a:solidFill>
                <a:effectLst/>
              </a:rPr>
              <a:t>Telomere length was slightly right-skewed, with a peak near 1.0.</a:t>
            </a:r>
          </a:p>
          <a:p>
            <a:pPr marL="171450" indent="-171450" algn="l">
              <a:buFont typeface="Arial" panose="020B0604020202020204" pitchFamily="34" charset="0"/>
              <a:buChar char="•"/>
            </a:pPr>
            <a:r>
              <a:rPr lang="en-US" b="0" i="0" u="none" strike="noStrike" dirty="0">
                <a:solidFill>
                  <a:srgbClr val="000000"/>
                </a:solidFill>
                <a:effectLst/>
              </a:rPr>
              <a:t>CRP was highly right-skewed, indicating many low values and a few extreme outliers.</a:t>
            </a:r>
          </a:p>
          <a:p>
            <a:pPr marL="171450" indent="-171450" algn="l">
              <a:buFont typeface="Arial" panose="020B0604020202020204" pitchFamily="34" charset="0"/>
              <a:buChar char="•"/>
            </a:pPr>
            <a:r>
              <a:rPr lang="en-US" b="0" i="0" u="none" strike="noStrike" dirty="0">
                <a:solidFill>
                  <a:srgbClr val="000000"/>
                </a:solidFill>
                <a:effectLst/>
              </a:rPr>
              <a:t>Vitamin D also displayed right skew, with most values clustered between 20 and 75.</a:t>
            </a:r>
          </a:p>
          <a:p>
            <a:pPr algn="l"/>
            <a:r>
              <a:rPr lang="en-US" b="1" i="0" u="none" strike="noStrike" dirty="0">
                <a:solidFill>
                  <a:srgbClr val="000000"/>
                </a:solidFill>
                <a:effectLst/>
              </a:rPr>
              <a:t>Scatterplot Insights:</a:t>
            </a:r>
            <a:endParaRPr lang="en-US" b="0" i="0" u="none" strike="noStrike" dirty="0">
              <a:solidFill>
                <a:srgbClr val="000000"/>
              </a:solidFill>
              <a:effectLst/>
            </a:endParaRPr>
          </a:p>
          <a:p>
            <a:pPr marL="171450" indent="-171450" algn="l">
              <a:buFont typeface="Arial" panose="020B0604020202020204" pitchFamily="34" charset="0"/>
              <a:buChar char="•"/>
            </a:pPr>
            <a:r>
              <a:rPr lang="en-US" b="0" i="0" u="none" strike="noStrike" dirty="0">
                <a:solidFill>
                  <a:srgbClr val="000000"/>
                </a:solidFill>
                <a:effectLst/>
              </a:rPr>
              <a:t>Age and GrimAgeMort showed a positive relationship.</a:t>
            </a:r>
          </a:p>
          <a:p>
            <a:pPr marL="171450" indent="-171450" algn="l">
              <a:buFont typeface="Arial" panose="020B0604020202020204" pitchFamily="34" charset="0"/>
              <a:buChar char="•"/>
            </a:pPr>
            <a:r>
              <a:rPr lang="en-US" b="0" i="0" u="none" strike="noStrike" dirty="0">
                <a:solidFill>
                  <a:srgbClr val="000000"/>
                </a:solidFill>
                <a:effectLst/>
                <a:latin typeface="-webkit-standard"/>
              </a:rPr>
              <a:t>Telomere length, CRP, and vitamin D showed weak or scattered trends with GrimAgeMort and age, making them less reliable as standalone predictors.</a:t>
            </a:r>
          </a:p>
          <a:p>
            <a:pPr marL="171450" indent="-171450" algn="l">
              <a:buFont typeface="Arial" panose="020B0604020202020204" pitchFamily="34" charset="0"/>
              <a:buChar char="•"/>
            </a:pPr>
            <a:r>
              <a:rPr lang="en-US" dirty="0"/>
              <a:t>Variability in vitamin D appeared to increase with age, but no strong pattern emerged.</a:t>
            </a:r>
          </a:p>
          <a:p>
            <a:pPr marL="171450" indent="-171450">
              <a:buFont typeface="Arial" panose="020B0604020202020204" pitchFamily="34" charset="0"/>
              <a:buChar char="•"/>
            </a:pPr>
            <a:r>
              <a:rPr lang="en-US" b="0" i="0" u="none" strike="noStrike" dirty="0">
                <a:solidFill>
                  <a:srgbClr val="000000"/>
                </a:solidFill>
                <a:effectLst/>
                <a:latin typeface="-webkit-standard"/>
              </a:rPr>
              <a:t>A slight inverse pattern was seen between CRP and telomere length, though it was not clearly defined.</a:t>
            </a:r>
          </a:p>
          <a:p>
            <a:pPr algn="l"/>
            <a:r>
              <a:rPr lang="en-US" b="1" i="0" u="none" strike="noStrike" dirty="0">
                <a:solidFill>
                  <a:srgbClr val="000000"/>
                </a:solidFill>
                <a:effectLst/>
              </a:rPr>
              <a:t>Overall Insight:</a:t>
            </a:r>
            <a:endParaRPr lang="en-US" b="0" i="0" u="none" strike="noStrike" dirty="0">
              <a:solidFill>
                <a:srgbClr val="000000"/>
              </a:solidFill>
              <a:effectLst/>
            </a:endParaRPr>
          </a:p>
          <a:p>
            <a:pPr algn="l"/>
            <a:r>
              <a:rPr lang="en-US" b="0" i="0" u="none" strike="noStrike" dirty="0">
                <a:solidFill>
                  <a:srgbClr val="000000"/>
                </a:solidFill>
                <a:effectLst/>
                <a:latin typeface="-webkit-standard"/>
              </a:rPr>
              <a:t>GrimAgeMort closely aligned with chronological age, validating its role as a biological age proxy. While some variables showed potential relevance, such as telomere length and CRP, their individual relationships were weak. Distribution patterns also indicated the need for possible transformations, particularly for CRP, before modeling.</a:t>
            </a:r>
            <a:endParaRPr lang="en-US" dirty="0"/>
          </a:p>
        </p:txBody>
      </p:sp>
      <p:sp>
        <p:nvSpPr>
          <p:cNvPr id="4" name="Slide Number Placeholder 3"/>
          <p:cNvSpPr>
            <a:spLocks noGrp="1"/>
          </p:cNvSpPr>
          <p:nvPr>
            <p:ph type="sldNum" sz="quarter" idx="5"/>
          </p:nvPr>
        </p:nvSpPr>
        <p:spPr/>
        <p:txBody>
          <a:bodyPr/>
          <a:lstStyle/>
          <a:p>
            <a:fld id="{7C2EC87C-D19D-2644-9C5A-48F53BE9A637}" type="slidenum">
              <a:rPr lang="en-US" smtClean="0"/>
              <a:t>12</a:t>
            </a:fld>
            <a:endParaRPr lang="en-US" dirty="0"/>
          </a:p>
        </p:txBody>
      </p:sp>
    </p:spTree>
    <p:extLst>
      <p:ext uri="{BB962C8B-B14F-4D97-AF65-F5344CB8AC3E}">
        <p14:creationId xmlns:p14="http://schemas.microsoft.com/office/powerpoint/2010/main" val="39877516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u="none" strike="noStrike" dirty="0">
                <a:solidFill>
                  <a:srgbClr val="000000"/>
                </a:solidFill>
                <a:effectLst/>
              </a:rPr>
              <a:t>To test whether specific biomarkers could estimate biological age, a multiple linear regression was run using telomere length, triglycerides, LDL, glucose, and insulin.</a:t>
            </a:r>
          </a:p>
          <a:p>
            <a:pPr algn="l"/>
            <a:r>
              <a:rPr lang="en-US" b="0" i="0" u="none" strike="noStrike" dirty="0">
                <a:solidFill>
                  <a:srgbClr val="000000"/>
                </a:solidFill>
                <a:effectLst/>
              </a:rPr>
              <a:t>The model was statistically significant, but the adjusted R² was only 0.078, meaning it explained just under 8% of the variance in GrimAge. This suggests that while the model has predictive value, it's relatively weak.</a:t>
            </a:r>
          </a:p>
          <a:p>
            <a:pPr algn="l"/>
            <a:endParaRPr lang="en-US" b="0" i="0" u="none" strike="noStrike" dirty="0">
              <a:solidFill>
                <a:srgbClr val="000000"/>
              </a:solidFill>
              <a:effectLst/>
            </a:endParaRPr>
          </a:p>
          <a:p>
            <a:pPr algn="l"/>
            <a:r>
              <a:rPr lang="en-US" b="0" i="0" u="none" strike="noStrike" dirty="0">
                <a:solidFill>
                  <a:srgbClr val="000000"/>
                </a:solidFill>
                <a:effectLst/>
              </a:rPr>
              <a:t>Among the biomarkers tested, only telomere length was a significant predictor. Longer telomeres were associated with lower GrimAge scores, aligning with existing research on cellular aging.</a:t>
            </a:r>
          </a:p>
          <a:p>
            <a:pPr algn="l"/>
            <a:endParaRPr lang="en-US" b="0" i="0" u="none" strike="noStrike" dirty="0">
              <a:solidFill>
                <a:srgbClr val="000000"/>
              </a:solidFill>
              <a:effectLst/>
            </a:endParaRPr>
          </a:p>
          <a:p>
            <a:pPr algn="l"/>
            <a:r>
              <a:rPr lang="en-US" b="0" i="0" u="none" strike="noStrike" dirty="0">
                <a:solidFill>
                  <a:srgbClr val="000000"/>
                </a:solidFill>
                <a:effectLst/>
              </a:rPr>
              <a:t>Triglycerides, LDL, glucose, and insulin were not statistically significant in this model, indicating limited predictive power for those markers on their own.</a:t>
            </a:r>
          </a:p>
          <a:p>
            <a:pPr algn="l"/>
            <a:r>
              <a:rPr lang="en-US" b="0" i="0" u="none" strike="noStrike" dirty="0">
                <a:solidFill>
                  <a:srgbClr val="000000"/>
                </a:solidFill>
                <a:effectLst/>
              </a:rPr>
              <a:t>In conclusion, the null hypothesis was rejected for telomere length but not for the other biomarkers. This emphasizes the importance of telomere length in estimating biological age and suggests that additional variables may be needed for a stronger predictive model.</a:t>
            </a:r>
          </a:p>
          <a:p>
            <a:endParaRPr lang="en-US" dirty="0"/>
          </a:p>
        </p:txBody>
      </p:sp>
      <p:sp>
        <p:nvSpPr>
          <p:cNvPr id="4" name="Slide Number Placeholder 3"/>
          <p:cNvSpPr>
            <a:spLocks noGrp="1"/>
          </p:cNvSpPr>
          <p:nvPr>
            <p:ph type="sldNum" sz="quarter" idx="5"/>
          </p:nvPr>
        </p:nvSpPr>
        <p:spPr/>
        <p:txBody>
          <a:bodyPr/>
          <a:lstStyle/>
          <a:p>
            <a:fld id="{7C2EC87C-D19D-2644-9C5A-48F53BE9A637}" type="slidenum">
              <a:rPr lang="en-US" smtClean="0"/>
              <a:t>13</a:t>
            </a:fld>
            <a:endParaRPr lang="en-US" dirty="0"/>
          </a:p>
        </p:txBody>
      </p:sp>
    </p:spTree>
    <p:extLst>
      <p:ext uri="{BB962C8B-B14F-4D97-AF65-F5344CB8AC3E}">
        <p14:creationId xmlns:p14="http://schemas.microsoft.com/office/powerpoint/2010/main" val="7508910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u="none" strike="noStrike" dirty="0">
                <a:solidFill>
                  <a:srgbClr val="000000"/>
                </a:solidFill>
                <a:effectLst/>
              </a:rPr>
              <a:t>To address whether lifestyle factors improve prediction, physical activity level was added to the original biomarker-only regression model.</a:t>
            </a:r>
          </a:p>
          <a:p>
            <a:pPr algn="l"/>
            <a:endParaRPr lang="en-US" b="0" i="0" u="none" strike="noStrike" dirty="0">
              <a:solidFill>
                <a:srgbClr val="000000"/>
              </a:solidFill>
              <a:effectLst/>
            </a:endParaRPr>
          </a:p>
          <a:p>
            <a:pPr algn="l"/>
            <a:r>
              <a:rPr lang="en-US" b="0" i="0" u="none" strike="noStrike" dirty="0">
                <a:solidFill>
                  <a:srgbClr val="000000"/>
                </a:solidFill>
                <a:effectLst/>
              </a:rPr>
              <a:t>The updated model remained statistically significant, and the adjusted R² increased slightly from 0.078 to 0.089, which indicates a small improvement in explanatory power.</a:t>
            </a:r>
          </a:p>
          <a:p>
            <a:pPr algn="l"/>
            <a:endParaRPr lang="en-US" b="0" i="0" u="none" strike="noStrike" dirty="0">
              <a:solidFill>
                <a:srgbClr val="000000"/>
              </a:solidFill>
              <a:effectLst/>
            </a:endParaRPr>
          </a:p>
          <a:p>
            <a:pPr algn="l"/>
            <a:r>
              <a:rPr lang="en-US" b="0" i="0" u="none" strike="noStrike" dirty="0">
                <a:solidFill>
                  <a:srgbClr val="000000"/>
                </a:solidFill>
                <a:effectLst/>
              </a:rPr>
              <a:t>Therefore, physical activity was a significant predictor. Lower levels of physical activity were associated with higher biological age, reinforcing the link between lifestyle and aging.</a:t>
            </a:r>
          </a:p>
          <a:p>
            <a:pPr algn="l"/>
            <a:endParaRPr lang="en-US" b="0" i="0" u="none" strike="noStrike" dirty="0">
              <a:solidFill>
                <a:srgbClr val="000000"/>
              </a:solidFill>
              <a:effectLst/>
            </a:endParaRPr>
          </a:p>
          <a:p>
            <a:pPr algn="l"/>
            <a:r>
              <a:rPr lang="en-US" b="0" i="0" u="none" strike="noStrike" dirty="0">
                <a:solidFill>
                  <a:srgbClr val="000000"/>
                </a:solidFill>
                <a:effectLst/>
              </a:rPr>
              <a:t>Although the gain in explanatory power was modest, the results suggest that physical activity adds value beyond traditional biomarkers.</a:t>
            </a:r>
          </a:p>
          <a:p>
            <a:pPr algn="l"/>
            <a:endParaRPr lang="en-US" b="0" i="0" u="none" strike="noStrike" dirty="0">
              <a:solidFill>
                <a:srgbClr val="000000"/>
              </a:solidFill>
              <a:effectLst/>
            </a:endParaRPr>
          </a:p>
          <a:p>
            <a:pPr algn="l"/>
            <a:r>
              <a:rPr lang="en-US" b="0" i="0" u="none" strike="noStrike" dirty="0">
                <a:solidFill>
                  <a:srgbClr val="000000"/>
                </a:solidFill>
                <a:effectLst/>
              </a:rPr>
              <a:t>Based on this, the null hypothesis was rejected for physical activity, showing that lifestyle behaviors can contribute to biological age prediction.</a:t>
            </a:r>
          </a:p>
          <a:p>
            <a:endParaRPr lang="en-US" dirty="0"/>
          </a:p>
        </p:txBody>
      </p:sp>
      <p:sp>
        <p:nvSpPr>
          <p:cNvPr id="4" name="Slide Number Placeholder 3"/>
          <p:cNvSpPr>
            <a:spLocks noGrp="1"/>
          </p:cNvSpPr>
          <p:nvPr>
            <p:ph type="sldNum" sz="quarter" idx="5"/>
          </p:nvPr>
        </p:nvSpPr>
        <p:spPr/>
        <p:txBody>
          <a:bodyPr/>
          <a:lstStyle/>
          <a:p>
            <a:fld id="{7C2EC87C-D19D-2644-9C5A-48F53BE9A637}" type="slidenum">
              <a:rPr lang="en-US" smtClean="0"/>
              <a:t>14</a:t>
            </a:fld>
            <a:endParaRPr lang="en-US" dirty="0"/>
          </a:p>
        </p:txBody>
      </p:sp>
    </p:spTree>
    <p:extLst>
      <p:ext uri="{BB962C8B-B14F-4D97-AF65-F5344CB8AC3E}">
        <p14:creationId xmlns:p14="http://schemas.microsoft.com/office/powerpoint/2010/main" val="42269009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u="none" strike="noStrike" dirty="0">
                <a:solidFill>
                  <a:srgbClr val="000000"/>
                </a:solidFill>
                <a:effectLst/>
              </a:rPr>
              <a:t>This model explored whether individuals with poor health indicators tend to have a larger gap between their biological and chronological age.</a:t>
            </a:r>
          </a:p>
          <a:p>
            <a:pPr algn="l"/>
            <a:endParaRPr lang="en-US" b="0" i="0" u="none" strike="noStrike" dirty="0">
              <a:solidFill>
                <a:srgbClr val="000000"/>
              </a:solidFill>
              <a:effectLst/>
            </a:endParaRPr>
          </a:p>
          <a:p>
            <a:pPr algn="l"/>
            <a:r>
              <a:rPr lang="en-US" b="0" i="0" u="none" strike="noStrike" dirty="0">
                <a:solidFill>
                  <a:srgbClr val="000000"/>
                </a:solidFill>
                <a:effectLst/>
              </a:rPr>
              <a:t>The regression was statistically significant and explained a substantial portion of the variance in GrimAge, with an adjusted R² of 0.764.</a:t>
            </a:r>
          </a:p>
          <a:p>
            <a:pPr algn="l"/>
            <a:endParaRPr lang="en-US" b="0" i="0" u="none" strike="noStrike" dirty="0">
              <a:solidFill>
                <a:srgbClr val="000000"/>
              </a:solidFill>
              <a:effectLst/>
            </a:endParaRPr>
          </a:p>
          <a:p>
            <a:pPr algn="l"/>
            <a:r>
              <a:rPr lang="en-US" b="0" i="0" u="none" strike="noStrike" dirty="0">
                <a:solidFill>
                  <a:srgbClr val="000000"/>
                </a:solidFill>
                <a:effectLst/>
              </a:rPr>
              <a:t>Key predictors included chronological age, telomere length, CRP, vitamin D, gender, and self-reported health status. Higher biological age was associated with older age, higher CRP levels, and being male. In contrast, longer telomeres, higher vitamin D levels, and better self-rated health were linked to lower biological age.</a:t>
            </a:r>
          </a:p>
          <a:p>
            <a:pPr algn="l"/>
            <a:endParaRPr lang="en-US" b="0" i="0" u="none" strike="noStrike" dirty="0">
              <a:solidFill>
                <a:srgbClr val="000000"/>
              </a:solidFill>
              <a:effectLst/>
            </a:endParaRPr>
          </a:p>
          <a:p>
            <a:pPr algn="l"/>
            <a:r>
              <a:rPr lang="en-US" b="0" i="0" u="none" strike="noStrike" dirty="0">
                <a:solidFill>
                  <a:srgbClr val="000000"/>
                </a:solidFill>
                <a:effectLst/>
              </a:rPr>
              <a:t>Based on these results, the null hypothesis was rejected for CRP, vitamin D, and self-rated health, indicating that these variables significantly contribute to biological aging estimates.</a:t>
            </a:r>
          </a:p>
          <a:p>
            <a:endParaRPr lang="en-US" dirty="0"/>
          </a:p>
        </p:txBody>
      </p:sp>
      <p:sp>
        <p:nvSpPr>
          <p:cNvPr id="4" name="Slide Number Placeholder 3"/>
          <p:cNvSpPr>
            <a:spLocks noGrp="1"/>
          </p:cNvSpPr>
          <p:nvPr>
            <p:ph type="sldNum" sz="quarter" idx="5"/>
          </p:nvPr>
        </p:nvSpPr>
        <p:spPr/>
        <p:txBody>
          <a:bodyPr/>
          <a:lstStyle/>
          <a:p>
            <a:fld id="{7C2EC87C-D19D-2644-9C5A-48F53BE9A637}" type="slidenum">
              <a:rPr lang="en-US" smtClean="0"/>
              <a:t>15</a:t>
            </a:fld>
            <a:endParaRPr lang="en-US" dirty="0"/>
          </a:p>
        </p:txBody>
      </p:sp>
    </p:spTree>
    <p:extLst>
      <p:ext uri="{BB962C8B-B14F-4D97-AF65-F5344CB8AC3E}">
        <p14:creationId xmlns:p14="http://schemas.microsoft.com/office/powerpoint/2010/main" val="37679186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u="none" strike="noStrike" dirty="0">
                <a:solidFill>
                  <a:srgbClr val="000000"/>
                </a:solidFill>
                <a:effectLst/>
              </a:rPr>
              <a:t>Linear regression served as the baseline model and gave us a basic understanding of variable relationships. However, it didn’t capture the complexity of the data very well.</a:t>
            </a:r>
          </a:p>
          <a:p>
            <a:pPr algn="l"/>
            <a:endParaRPr lang="en-US" b="0" i="0" u="none" strike="noStrike" dirty="0">
              <a:solidFill>
                <a:srgbClr val="000000"/>
              </a:solidFill>
              <a:effectLst/>
            </a:endParaRPr>
          </a:p>
          <a:p>
            <a:pPr algn="l"/>
            <a:r>
              <a:rPr lang="en-US" b="0" i="0" u="none" strike="noStrike" dirty="0">
                <a:solidFill>
                  <a:srgbClr val="000000"/>
                </a:solidFill>
                <a:effectLst/>
              </a:rPr>
              <a:t>When we introduced non-linear models like Random Forest and Bagged Trees, the predictive accuracy improved significantly. These models delivered higher R² scores and lower RMSE values than linear regression and the Support Vector Machine.</a:t>
            </a:r>
          </a:p>
          <a:p>
            <a:pPr algn="l"/>
            <a:endParaRPr lang="en-US" b="0" i="0" u="none" strike="noStrike" dirty="0">
              <a:solidFill>
                <a:srgbClr val="000000"/>
              </a:solidFill>
              <a:effectLst/>
            </a:endParaRPr>
          </a:p>
          <a:p>
            <a:pPr algn="l"/>
            <a:r>
              <a:rPr lang="en-US" b="0" i="0" u="none" strike="noStrike" dirty="0">
                <a:solidFill>
                  <a:srgbClr val="000000"/>
                </a:solidFill>
                <a:effectLst/>
              </a:rPr>
              <a:t>Random Forest in particular identified age, BMI, weight, telomere length, and vitamin D as the most important predictors.</a:t>
            </a:r>
          </a:p>
          <a:p>
            <a:pPr algn="l"/>
            <a:endParaRPr lang="en-US" b="0" i="0" u="none" strike="noStrike" dirty="0">
              <a:solidFill>
                <a:srgbClr val="000000"/>
              </a:solidFill>
              <a:effectLst/>
            </a:endParaRPr>
          </a:p>
          <a:p>
            <a:pPr algn="l"/>
            <a:r>
              <a:rPr lang="en-US" b="0" i="0" u="none" strike="noStrike" dirty="0">
                <a:solidFill>
                  <a:srgbClr val="000000"/>
                </a:solidFill>
                <a:effectLst/>
              </a:rPr>
              <a:t>Overall, the results show that machine learning models are more effective for estimating biological age, especially when dealing with non-linear relationships between variables.</a:t>
            </a:r>
          </a:p>
          <a:p>
            <a:endParaRPr lang="en-US" dirty="0"/>
          </a:p>
        </p:txBody>
      </p:sp>
      <p:sp>
        <p:nvSpPr>
          <p:cNvPr id="4" name="Slide Number Placeholder 3"/>
          <p:cNvSpPr>
            <a:spLocks noGrp="1"/>
          </p:cNvSpPr>
          <p:nvPr>
            <p:ph type="sldNum" sz="quarter" idx="5"/>
          </p:nvPr>
        </p:nvSpPr>
        <p:spPr/>
        <p:txBody>
          <a:bodyPr/>
          <a:lstStyle/>
          <a:p>
            <a:fld id="{7C2EC87C-D19D-2644-9C5A-48F53BE9A637}" type="slidenum">
              <a:rPr lang="en-US" smtClean="0"/>
              <a:t>16</a:t>
            </a:fld>
            <a:endParaRPr lang="en-US" dirty="0"/>
          </a:p>
        </p:txBody>
      </p:sp>
    </p:spTree>
    <p:extLst>
      <p:ext uri="{BB962C8B-B14F-4D97-AF65-F5344CB8AC3E}">
        <p14:creationId xmlns:p14="http://schemas.microsoft.com/office/powerpoint/2010/main" val="40373258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u="none" strike="noStrike" dirty="0">
                <a:solidFill>
                  <a:srgbClr val="000000"/>
                </a:solidFill>
                <a:effectLst/>
              </a:rPr>
              <a:t>Biological age isn’t just about how many years we’ve lived. It reflects how our bodies are aging based on biomarkers, lifestyle, and health factors. In this study, telomere length, CRP, vitamin D, gender, BMI, weight, and self-rated health emerged as key predictors of biological age.</a:t>
            </a:r>
          </a:p>
          <a:p>
            <a:pPr algn="l"/>
            <a:endParaRPr lang="en-US" b="0" i="0" u="none" strike="noStrike" dirty="0">
              <a:solidFill>
                <a:srgbClr val="000000"/>
              </a:solidFill>
              <a:effectLst/>
            </a:endParaRPr>
          </a:p>
          <a:p>
            <a:pPr algn="l"/>
            <a:r>
              <a:rPr lang="en-US" b="0" i="0" u="none" strike="noStrike" dirty="0">
                <a:solidFill>
                  <a:srgbClr val="000000"/>
                </a:solidFill>
                <a:effectLst/>
              </a:rPr>
              <a:t>While linear regression offered a baseline, machine learning models like Random Forest and Bagged Trees delivered stronger predictive accuracy by capturing more complex patterns.</a:t>
            </a:r>
          </a:p>
          <a:p>
            <a:pPr algn="l"/>
            <a:endParaRPr lang="en-US" b="0" i="0" u="none" strike="noStrike" dirty="0">
              <a:solidFill>
                <a:srgbClr val="000000"/>
              </a:solidFill>
              <a:effectLst/>
            </a:endParaRPr>
          </a:p>
          <a:p>
            <a:pPr algn="l"/>
            <a:r>
              <a:rPr lang="en-US" b="0" i="0" u="none" strike="noStrike" dirty="0">
                <a:solidFill>
                  <a:srgbClr val="000000"/>
                </a:solidFill>
                <a:effectLst/>
              </a:rPr>
              <a:t>We also saw that modifiable factors like inflammation and physical activity had an impact on biological age, suggesting that how we live really can affect how we age.</a:t>
            </a:r>
          </a:p>
          <a:p>
            <a:pPr algn="l"/>
            <a:endParaRPr lang="en-US" b="0" i="0" u="none" strike="noStrike" dirty="0">
              <a:solidFill>
                <a:srgbClr val="000000"/>
              </a:solidFill>
              <a:effectLst/>
            </a:endParaRPr>
          </a:p>
          <a:p>
            <a:pPr algn="l"/>
            <a:r>
              <a:rPr lang="en-US" b="0" i="0" u="none" strike="noStrike" dirty="0">
                <a:solidFill>
                  <a:srgbClr val="000000"/>
                </a:solidFill>
                <a:effectLst/>
              </a:rPr>
              <a:t>These results open the door for personalized, data-driven approaches to support healthier aging and early intervention.</a:t>
            </a:r>
          </a:p>
          <a:p>
            <a:endParaRPr lang="en-US" dirty="0"/>
          </a:p>
        </p:txBody>
      </p:sp>
      <p:sp>
        <p:nvSpPr>
          <p:cNvPr id="4" name="Slide Number Placeholder 3"/>
          <p:cNvSpPr>
            <a:spLocks noGrp="1"/>
          </p:cNvSpPr>
          <p:nvPr>
            <p:ph type="sldNum" sz="quarter" idx="5"/>
          </p:nvPr>
        </p:nvSpPr>
        <p:spPr/>
        <p:txBody>
          <a:bodyPr/>
          <a:lstStyle/>
          <a:p>
            <a:fld id="{7C2EC87C-D19D-2644-9C5A-48F53BE9A637}" type="slidenum">
              <a:rPr lang="en-US" smtClean="0"/>
              <a:t>17</a:t>
            </a:fld>
            <a:endParaRPr lang="en-US" dirty="0"/>
          </a:p>
        </p:txBody>
      </p:sp>
    </p:spTree>
    <p:extLst>
      <p:ext uri="{BB962C8B-B14F-4D97-AF65-F5344CB8AC3E}">
        <p14:creationId xmlns:p14="http://schemas.microsoft.com/office/powerpoint/2010/main" val="23461808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u="none" strike="noStrike" dirty="0">
                <a:solidFill>
                  <a:srgbClr val="000000"/>
                </a:solidFill>
                <a:effectLst/>
              </a:rPr>
              <a:t>These recommendations are based on the findings from the study and aim to guide future research and practical applications. First, more advanced models like neural networks and gradient boosting should be explored to improve prediction accuracy beyond what linear regression and tree-based models can offer.</a:t>
            </a:r>
          </a:p>
          <a:p>
            <a:pPr algn="l"/>
            <a:endParaRPr lang="en-US" b="0" i="0" u="none" strike="noStrike" dirty="0">
              <a:solidFill>
                <a:srgbClr val="000000"/>
              </a:solidFill>
              <a:effectLst/>
            </a:endParaRPr>
          </a:p>
          <a:p>
            <a:pPr algn="l"/>
            <a:r>
              <a:rPr lang="en-US" b="0" i="0" u="none" strike="noStrike" dirty="0">
                <a:solidFill>
                  <a:srgbClr val="000000"/>
                </a:solidFill>
                <a:effectLst/>
              </a:rPr>
              <a:t>Second, instead of relying on cross-sectional data, future research should track individuals over time to better understand how biological aging unfolds. Longitudinal studies would help identify which changes are early warning signs of accelerated aging.</a:t>
            </a:r>
          </a:p>
          <a:p>
            <a:pPr algn="l"/>
            <a:endParaRPr lang="en-US" b="0" i="0" u="none" strike="noStrike" dirty="0">
              <a:solidFill>
                <a:srgbClr val="000000"/>
              </a:solidFill>
              <a:effectLst/>
            </a:endParaRPr>
          </a:p>
          <a:p>
            <a:pPr algn="l"/>
            <a:r>
              <a:rPr lang="en-US" b="0" i="0" u="none" strike="noStrike" dirty="0">
                <a:solidFill>
                  <a:srgbClr val="000000"/>
                </a:solidFill>
                <a:effectLst/>
              </a:rPr>
              <a:t>Third, expanding the range of biomarkers can give us a fuller picture. This could include markers of oxidative stress, energy metabolism, or DNA repair mechanisms.</a:t>
            </a:r>
          </a:p>
          <a:p>
            <a:pPr algn="l"/>
            <a:endParaRPr lang="en-US" b="0" i="0" u="none" strike="noStrike" dirty="0">
              <a:solidFill>
                <a:srgbClr val="000000"/>
              </a:solidFill>
              <a:effectLst/>
            </a:endParaRPr>
          </a:p>
          <a:p>
            <a:pPr algn="l"/>
            <a:r>
              <a:rPr lang="en-US" b="0" i="0" u="none" strike="noStrike" dirty="0">
                <a:solidFill>
                  <a:srgbClr val="000000"/>
                </a:solidFill>
                <a:effectLst/>
              </a:rPr>
              <a:t>Fourth, adding lifestyle and psychosocial variables like sleep, diet, and stress levels could help explain differences in aging that biomarkers alone can’t capture.</a:t>
            </a:r>
          </a:p>
          <a:p>
            <a:pPr algn="l"/>
            <a:endParaRPr lang="en-US" b="0" i="0" u="none" strike="noStrike" dirty="0">
              <a:solidFill>
                <a:srgbClr val="000000"/>
              </a:solidFill>
              <a:effectLst/>
            </a:endParaRPr>
          </a:p>
          <a:p>
            <a:pPr algn="l"/>
            <a:r>
              <a:rPr lang="en-US" b="0" i="0" u="none" strike="noStrike" dirty="0">
                <a:solidFill>
                  <a:srgbClr val="000000"/>
                </a:solidFill>
                <a:effectLst/>
              </a:rPr>
              <a:t>Fifth, there’s a real opportunity to turn biological age models into practical tools that people can use to monitor their health and make informed decisions.</a:t>
            </a:r>
          </a:p>
          <a:p>
            <a:pPr algn="l"/>
            <a:endParaRPr lang="en-US" b="0" i="0" u="none" strike="noStrike" dirty="0">
              <a:solidFill>
                <a:srgbClr val="000000"/>
              </a:solidFill>
              <a:effectLst/>
            </a:endParaRPr>
          </a:p>
          <a:p>
            <a:pPr algn="l"/>
            <a:r>
              <a:rPr lang="en-US" b="0" i="0" u="none" strike="noStrike" dirty="0">
                <a:solidFill>
                  <a:srgbClr val="000000"/>
                </a:solidFill>
                <a:effectLst/>
              </a:rPr>
              <a:t>Finally, we should support public health strategies that encourage behaviors known to slow aging—like physical activity, balanced nutrition, and reducing chronic inflammation.</a:t>
            </a:r>
          </a:p>
          <a:p>
            <a:endParaRPr lang="en-US" dirty="0"/>
          </a:p>
        </p:txBody>
      </p:sp>
      <p:sp>
        <p:nvSpPr>
          <p:cNvPr id="4" name="Slide Number Placeholder 3"/>
          <p:cNvSpPr>
            <a:spLocks noGrp="1"/>
          </p:cNvSpPr>
          <p:nvPr>
            <p:ph type="sldNum" sz="quarter" idx="5"/>
          </p:nvPr>
        </p:nvSpPr>
        <p:spPr/>
        <p:txBody>
          <a:bodyPr/>
          <a:lstStyle/>
          <a:p>
            <a:fld id="{7C2EC87C-D19D-2644-9C5A-48F53BE9A637}" type="slidenum">
              <a:rPr lang="en-US" smtClean="0"/>
              <a:t>18</a:t>
            </a:fld>
            <a:endParaRPr lang="en-US" dirty="0"/>
          </a:p>
        </p:txBody>
      </p:sp>
    </p:spTree>
    <p:extLst>
      <p:ext uri="{BB962C8B-B14F-4D97-AF65-F5344CB8AC3E}">
        <p14:creationId xmlns:p14="http://schemas.microsoft.com/office/powerpoint/2010/main" val="11365508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2EC87C-D19D-2644-9C5A-48F53BE9A637}" type="slidenum">
              <a:rPr lang="en-US" smtClean="0"/>
              <a:t>19</a:t>
            </a:fld>
            <a:endParaRPr lang="en-US" dirty="0"/>
          </a:p>
        </p:txBody>
      </p:sp>
    </p:spTree>
    <p:extLst>
      <p:ext uri="{BB962C8B-B14F-4D97-AF65-F5344CB8AC3E}">
        <p14:creationId xmlns:p14="http://schemas.microsoft.com/office/powerpoint/2010/main" val="11242937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u="none" strike="noStrike" dirty="0">
                <a:solidFill>
                  <a:srgbClr val="000000"/>
                </a:solidFill>
                <a:effectLst/>
                <a:latin typeface="-webkit-standard"/>
              </a:rPr>
              <a:t>As people live longer, it's becoming more important to understand how we age and what factors contribute to healthy aging. Biological age refers to how old our body seems based on cellular and molecular changes, which can be different from our actual age. Factors like chronic inflammation, stress, and lifestyle habits such as diet, sleep, and exercise can speed up the aging process. By looking at specific biomarkers, we can estimate a person's biological age and identify potential health risks earlier. This presentation explores how linear regression and machine learning can improve these predictions and help support more personalized and proactive approaches to health and aging.</a:t>
            </a:r>
            <a:endParaRPr lang="en-US" dirty="0"/>
          </a:p>
        </p:txBody>
      </p:sp>
      <p:sp>
        <p:nvSpPr>
          <p:cNvPr id="4" name="Slide Number Placeholder 3"/>
          <p:cNvSpPr>
            <a:spLocks noGrp="1"/>
          </p:cNvSpPr>
          <p:nvPr>
            <p:ph type="sldNum" sz="quarter" idx="5"/>
          </p:nvPr>
        </p:nvSpPr>
        <p:spPr/>
        <p:txBody>
          <a:bodyPr/>
          <a:lstStyle/>
          <a:p>
            <a:fld id="{7C2EC87C-D19D-2644-9C5A-48F53BE9A637}" type="slidenum">
              <a:rPr lang="en-US" smtClean="0"/>
              <a:t>2</a:t>
            </a:fld>
            <a:endParaRPr lang="en-US" dirty="0"/>
          </a:p>
        </p:txBody>
      </p:sp>
    </p:spTree>
    <p:extLst>
      <p:ext uri="{BB962C8B-B14F-4D97-AF65-F5344CB8AC3E}">
        <p14:creationId xmlns:p14="http://schemas.microsoft.com/office/powerpoint/2010/main" val="39275621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u="none" strike="noStrike" dirty="0">
                <a:solidFill>
                  <a:srgbClr val="000000"/>
                </a:solidFill>
                <a:effectLst/>
                <a:latin typeface="-webkit-standard"/>
              </a:rPr>
              <a:t>The goal of this project was to build a predictive model of biological age using data from NHANES, which includes a wide range of biomarker and lifestyle variables. One objective was to identify which indicators are most strongly linked to accelerated aging, such as age, telomere length, CRP, vitamin D, and self-reported health. The study also compared the performance of different modeling approaches, specifically traditional linear regression versus machine learning models like Random Forest and Bagged Trees. Finally, the project aimed to support future health strategies by highlighting modifiable factors, such as physical activity and inflammation, that could slow biological aging.</a:t>
            </a:r>
            <a:endParaRPr lang="en-US" dirty="0"/>
          </a:p>
        </p:txBody>
      </p:sp>
      <p:sp>
        <p:nvSpPr>
          <p:cNvPr id="4" name="Slide Number Placeholder 3"/>
          <p:cNvSpPr>
            <a:spLocks noGrp="1"/>
          </p:cNvSpPr>
          <p:nvPr>
            <p:ph type="sldNum" sz="quarter" idx="5"/>
          </p:nvPr>
        </p:nvSpPr>
        <p:spPr/>
        <p:txBody>
          <a:bodyPr/>
          <a:lstStyle/>
          <a:p>
            <a:fld id="{7C2EC87C-D19D-2644-9C5A-48F53BE9A637}" type="slidenum">
              <a:rPr lang="en-US" smtClean="0"/>
              <a:t>3</a:t>
            </a:fld>
            <a:endParaRPr lang="en-US" dirty="0"/>
          </a:p>
        </p:txBody>
      </p:sp>
    </p:spTree>
    <p:extLst>
      <p:ext uri="{BB962C8B-B14F-4D97-AF65-F5344CB8AC3E}">
        <p14:creationId xmlns:p14="http://schemas.microsoft.com/office/powerpoint/2010/main" val="9326284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u="none" strike="noStrike" dirty="0">
                <a:solidFill>
                  <a:srgbClr val="000000"/>
                </a:solidFill>
                <a:effectLst/>
                <a:latin typeface="-webkit-standard"/>
              </a:rPr>
              <a:t>This project used data from the 2001 to 2002 NHANES survey, which includes detailed health information from a nationally representative sample of U.S. adults. Multiple datasets were merged using participant IDs to create a complete file. The final sample included 1,309 adults with both biomarker and lifestyle data. Key variables included telomere length, CRP (an inflammation marker), glucose, insulin, LDL, triglycerides, vitamin D, BMI, physical activity, general health, age, and gender. GrimAge, a DNA methylation-based clock, served as the biological age estimate because of its strong connection to aging-related health risks. The analysis combined exploratory data review, linear regression, and machine learning models, such as Random Forest and Bagged Trees, to compare performance in predicting biological age.</a:t>
            </a:r>
            <a:endParaRPr lang="en-US" dirty="0"/>
          </a:p>
        </p:txBody>
      </p:sp>
      <p:sp>
        <p:nvSpPr>
          <p:cNvPr id="4" name="Slide Number Placeholder 3"/>
          <p:cNvSpPr>
            <a:spLocks noGrp="1"/>
          </p:cNvSpPr>
          <p:nvPr>
            <p:ph type="sldNum" sz="quarter" idx="5"/>
          </p:nvPr>
        </p:nvSpPr>
        <p:spPr/>
        <p:txBody>
          <a:bodyPr/>
          <a:lstStyle/>
          <a:p>
            <a:fld id="{7C2EC87C-D19D-2644-9C5A-48F53BE9A637}" type="slidenum">
              <a:rPr lang="en-US" smtClean="0"/>
              <a:t>4</a:t>
            </a:fld>
            <a:endParaRPr lang="en-US" dirty="0"/>
          </a:p>
        </p:txBody>
      </p:sp>
    </p:spTree>
    <p:extLst>
      <p:ext uri="{BB962C8B-B14F-4D97-AF65-F5344CB8AC3E}">
        <p14:creationId xmlns:p14="http://schemas.microsoft.com/office/powerpoint/2010/main" val="37029438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a:t>T</a:t>
            </a:r>
            <a:r>
              <a:rPr lang="en-US" b="0" i="0" u="none" strike="noStrike" dirty="0">
                <a:solidFill>
                  <a:srgbClr val="000000"/>
                </a:solidFill>
                <a:effectLst/>
              </a:rPr>
              <a:t>his study focused on three main research questions.</a:t>
            </a:r>
          </a:p>
          <a:p>
            <a:pPr algn="l"/>
            <a:br>
              <a:rPr lang="en-US" b="0" i="0" u="none" strike="noStrike" dirty="0">
                <a:solidFill>
                  <a:srgbClr val="000000"/>
                </a:solidFill>
                <a:effectLst/>
              </a:rPr>
            </a:br>
            <a:r>
              <a:rPr lang="en-US" b="0" i="0" u="none" strike="noStrike" dirty="0">
                <a:solidFill>
                  <a:srgbClr val="000000"/>
                </a:solidFill>
                <a:effectLst/>
              </a:rPr>
              <a:t>The first asked whether specific biomarkers, like telomere length, DNA methylation, cholesterol, glucose, and insulin, could be used to estimate biological age. The hypothesis tested whether there was a linear relationship between these biomarkers and biological age.</a:t>
            </a:r>
          </a:p>
          <a:p>
            <a:pPr algn="l"/>
            <a:endParaRPr lang="en-US" b="0" i="0" u="none" strike="noStrike" dirty="0">
              <a:solidFill>
                <a:srgbClr val="000000"/>
              </a:solidFill>
              <a:effectLst/>
            </a:endParaRPr>
          </a:p>
          <a:p>
            <a:pPr algn="l"/>
            <a:r>
              <a:rPr lang="en-US" b="0" i="0" u="none" strike="noStrike" dirty="0">
                <a:solidFill>
                  <a:srgbClr val="000000"/>
                </a:solidFill>
                <a:effectLst/>
              </a:rPr>
              <a:t>The second question explored whether lifestyle factors, such as physical activity and fitness, added predictive value beyond what biomarkers alone could explain.</a:t>
            </a:r>
          </a:p>
          <a:p>
            <a:pPr algn="l"/>
            <a:endParaRPr lang="en-US" b="0" i="0" u="none" strike="noStrike" dirty="0">
              <a:solidFill>
                <a:srgbClr val="000000"/>
              </a:solidFill>
              <a:effectLst/>
            </a:endParaRPr>
          </a:p>
          <a:p>
            <a:pPr algn="l"/>
            <a:r>
              <a:rPr lang="en-US" b="0" i="0" u="none" strike="noStrike" dirty="0">
                <a:solidFill>
                  <a:srgbClr val="000000"/>
                </a:solidFill>
                <a:effectLst/>
              </a:rPr>
              <a:t>The third question looked at whether the mean difference between biological age and chronological age was greater in individuals with poor health indicators, like high inflammation or poor glucose and insulin control.</a:t>
            </a:r>
          </a:p>
          <a:p>
            <a:pPr algn="l"/>
            <a:endParaRPr lang="en-US" b="0" i="0" u="none" strike="noStrike" dirty="0">
              <a:solidFill>
                <a:srgbClr val="000000"/>
              </a:solidFill>
              <a:effectLst/>
            </a:endParaRPr>
          </a:p>
          <a:p>
            <a:pPr algn="l"/>
            <a:r>
              <a:rPr lang="en-US" b="0" i="0" u="none" strike="noStrike" dirty="0">
                <a:solidFill>
                  <a:srgbClr val="000000"/>
                </a:solidFill>
                <a:effectLst/>
              </a:rPr>
              <a:t>To test these hypotheses, both linear regression and machine learning models, such as Random Forest and Bagged Trees, were used. GrimAge, a DNA methylation-based biomarker, was used as the main proxy for biological age throughout the study.</a:t>
            </a:r>
          </a:p>
          <a:p>
            <a:endParaRPr lang="en-US" dirty="0"/>
          </a:p>
        </p:txBody>
      </p:sp>
      <p:sp>
        <p:nvSpPr>
          <p:cNvPr id="4" name="Slide Number Placeholder 3"/>
          <p:cNvSpPr>
            <a:spLocks noGrp="1"/>
          </p:cNvSpPr>
          <p:nvPr>
            <p:ph type="sldNum" sz="quarter" idx="5"/>
          </p:nvPr>
        </p:nvSpPr>
        <p:spPr/>
        <p:txBody>
          <a:bodyPr/>
          <a:lstStyle/>
          <a:p>
            <a:fld id="{7C2EC87C-D19D-2644-9C5A-48F53BE9A637}" type="slidenum">
              <a:rPr lang="en-US" smtClean="0"/>
              <a:t>5</a:t>
            </a:fld>
            <a:endParaRPr lang="en-US" dirty="0"/>
          </a:p>
        </p:txBody>
      </p:sp>
    </p:spTree>
    <p:extLst>
      <p:ext uri="{BB962C8B-B14F-4D97-AF65-F5344CB8AC3E}">
        <p14:creationId xmlns:p14="http://schemas.microsoft.com/office/powerpoint/2010/main" val="13523724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u="none" strike="noStrike" dirty="0">
                <a:solidFill>
                  <a:srgbClr val="000000"/>
                </a:solidFill>
                <a:effectLst/>
                <a:latin typeface="-webkit-standard"/>
              </a:rPr>
              <a:t>The literature shows that biological age provides a more accurate picture of how a person is aging compared to chronological age, because it reflects actual cellular and molecular changes. Telomere length and DNA methylation clocks are two well-established biomarkers, and studies show that combining them leads to better predictions. Researchers have also found that models using standard health data, along with machine learning techniques like Bagged Trees and Rational Quadratic, perform better than traditional methods. When multiple systems are analyzed together, such as inflammation, metabolic health, and immune function, the estimates of biological age become even more reliable. Finally, many studies highlight the potential of using these tools for early detection and to personalize healthcare by tailoring strategies to the individual based on their biological aging patterns.</a:t>
            </a:r>
            <a:endParaRPr lang="en-US" dirty="0"/>
          </a:p>
        </p:txBody>
      </p:sp>
      <p:sp>
        <p:nvSpPr>
          <p:cNvPr id="4" name="Slide Number Placeholder 3"/>
          <p:cNvSpPr>
            <a:spLocks noGrp="1"/>
          </p:cNvSpPr>
          <p:nvPr>
            <p:ph type="sldNum" sz="quarter" idx="5"/>
          </p:nvPr>
        </p:nvSpPr>
        <p:spPr/>
        <p:txBody>
          <a:bodyPr/>
          <a:lstStyle/>
          <a:p>
            <a:fld id="{7C2EC87C-D19D-2644-9C5A-48F53BE9A637}" type="slidenum">
              <a:rPr lang="en-US" smtClean="0"/>
              <a:t>6</a:t>
            </a:fld>
            <a:endParaRPr lang="en-US" dirty="0"/>
          </a:p>
        </p:txBody>
      </p:sp>
    </p:spTree>
    <p:extLst>
      <p:ext uri="{BB962C8B-B14F-4D97-AF65-F5344CB8AC3E}">
        <p14:creationId xmlns:p14="http://schemas.microsoft.com/office/powerpoint/2010/main" val="15234250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u="none" strike="noStrike" dirty="0">
                <a:solidFill>
                  <a:srgbClr val="000000"/>
                </a:solidFill>
                <a:effectLst/>
              </a:rPr>
              <a:t>This project followed a quantitative research design using data from the 2001–2002 NHANES survey. The dataset includes a wide range of health and demographic information. Key variables in the analysis were telomere length, CRP, glucose, insulin, cholesterol, BMI, physical activity, general health, and demographic data.</a:t>
            </a:r>
          </a:p>
          <a:p>
            <a:pPr algn="l"/>
            <a:endParaRPr lang="en-US" b="0" i="0" u="none" strike="noStrike" dirty="0">
              <a:solidFill>
                <a:srgbClr val="000000"/>
              </a:solidFill>
              <a:effectLst/>
            </a:endParaRPr>
          </a:p>
          <a:p>
            <a:pPr algn="l"/>
            <a:r>
              <a:rPr lang="en-US" b="0" i="0" u="none" strike="noStrike" dirty="0">
                <a:solidFill>
                  <a:srgbClr val="000000"/>
                </a:solidFill>
                <a:effectLst/>
              </a:rPr>
              <a:t>Biological age was estimated using GrimAge, a DNA methylation clock that’s widely used in aging research. For the analysis, multiple linear regression was used first to provide a baseline and interpretability. Then, machine learning models, including Random Forest, Bagged Trees, and Support Vector Machine, were applied to test whether they could improve predictive performance.</a:t>
            </a:r>
          </a:p>
          <a:p>
            <a:pPr algn="l"/>
            <a:endParaRPr lang="en-US" b="0" i="0" u="none" strike="noStrike" dirty="0">
              <a:solidFill>
                <a:srgbClr val="000000"/>
              </a:solidFill>
              <a:effectLst/>
            </a:endParaRPr>
          </a:p>
          <a:p>
            <a:pPr algn="l"/>
            <a:r>
              <a:rPr lang="en-US" b="0" i="0" u="none" strike="noStrike" dirty="0">
                <a:solidFill>
                  <a:srgbClr val="000000"/>
                </a:solidFill>
                <a:effectLst/>
              </a:rPr>
              <a:t>To evaluate the models, performance metrics like R², RMSE, and MAE were used to compare accuracy across approaches.</a:t>
            </a:r>
          </a:p>
          <a:p>
            <a:endParaRPr lang="en-US" dirty="0"/>
          </a:p>
        </p:txBody>
      </p:sp>
      <p:sp>
        <p:nvSpPr>
          <p:cNvPr id="4" name="Slide Number Placeholder 3"/>
          <p:cNvSpPr>
            <a:spLocks noGrp="1"/>
          </p:cNvSpPr>
          <p:nvPr>
            <p:ph type="sldNum" sz="quarter" idx="5"/>
          </p:nvPr>
        </p:nvSpPr>
        <p:spPr/>
        <p:txBody>
          <a:bodyPr/>
          <a:lstStyle/>
          <a:p>
            <a:fld id="{7C2EC87C-D19D-2644-9C5A-48F53BE9A637}" type="slidenum">
              <a:rPr lang="en-US" smtClean="0"/>
              <a:t>7</a:t>
            </a:fld>
            <a:endParaRPr lang="en-US" dirty="0"/>
          </a:p>
        </p:txBody>
      </p:sp>
    </p:spTree>
    <p:extLst>
      <p:ext uri="{BB962C8B-B14F-4D97-AF65-F5344CB8AC3E}">
        <p14:creationId xmlns:p14="http://schemas.microsoft.com/office/powerpoint/2010/main" val="27444482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u="none" strike="noStrike" dirty="0">
                <a:solidFill>
                  <a:srgbClr val="000000"/>
                </a:solidFill>
                <a:effectLst/>
              </a:rPr>
              <a:t>The analysis began by handling missing values using mean imputation. Continuous variables were normalized to ensure consistency across features, and categorical variables such as gender and general health were dummy coded.</a:t>
            </a:r>
          </a:p>
          <a:p>
            <a:pPr algn="l"/>
            <a:endParaRPr lang="en-US" b="0" i="0" u="none" strike="noStrike" dirty="0">
              <a:solidFill>
                <a:srgbClr val="000000"/>
              </a:solidFill>
              <a:effectLst/>
            </a:endParaRPr>
          </a:p>
          <a:p>
            <a:pPr algn="l"/>
            <a:r>
              <a:rPr lang="en-US" b="0" i="0" u="none" strike="noStrike" dirty="0">
                <a:solidFill>
                  <a:srgbClr val="000000"/>
                </a:solidFill>
                <a:effectLst/>
              </a:rPr>
              <a:t>To reduce multicollinearity, feature selection was guided by correlation analysis and variance inflation factor (VIF). Since the focus was on explanatory modeling rather than prediction, the data was not split into training and testing sets.</a:t>
            </a:r>
          </a:p>
          <a:p>
            <a:pPr algn="l"/>
            <a:endParaRPr lang="en-US" b="0" i="0" u="none" strike="noStrike" dirty="0">
              <a:solidFill>
                <a:srgbClr val="000000"/>
              </a:solidFill>
              <a:effectLst/>
            </a:endParaRPr>
          </a:p>
          <a:p>
            <a:pPr algn="l"/>
            <a:r>
              <a:rPr lang="en-US" b="0" i="0" u="none" strike="noStrike" dirty="0">
                <a:solidFill>
                  <a:srgbClr val="000000"/>
                </a:solidFill>
                <a:effectLst/>
              </a:rPr>
              <a:t>Regression analysis was conducted using the Statsmodels library in Python. In addition, machine learning models including Random Forest, Bagged Trees, and Support Vector Machine were applied to assess whether they offered improved accuracy.</a:t>
            </a:r>
          </a:p>
          <a:p>
            <a:pPr algn="l"/>
            <a:endParaRPr lang="en-US" b="0" i="0" u="none" strike="noStrike" dirty="0">
              <a:solidFill>
                <a:srgbClr val="000000"/>
              </a:solidFill>
              <a:effectLst/>
            </a:endParaRPr>
          </a:p>
          <a:p>
            <a:pPr algn="l"/>
            <a:r>
              <a:rPr lang="en-US" b="0" i="0" u="none" strike="noStrike" dirty="0">
                <a:solidFill>
                  <a:srgbClr val="000000"/>
                </a:solidFill>
                <a:effectLst/>
              </a:rPr>
              <a:t>Model performance was evaluated using R-squared, RMSE, MAE, and feature importance scores.</a:t>
            </a:r>
          </a:p>
          <a:p>
            <a:endParaRPr lang="en-US" dirty="0"/>
          </a:p>
        </p:txBody>
      </p:sp>
      <p:sp>
        <p:nvSpPr>
          <p:cNvPr id="4" name="Slide Number Placeholder 3"/>
          <p:cNvSpPr>
            <a:spLocks noGrp="1"/>
          </p:cNvSpPr>
          <p:nvPr>
            <p:ph type="sldNum" sz="quarter" idx="5"/>
          </p:nvPr>
        </p:nvSpPr>
        <p:spPr/>
        <p:txBody>
          <a:bodyPr/>
          <a:lstStyle/>
          <a:p>
            <a:fld id="{7C2EC87C-D19D-2644-9C5A-48F53BE9A637}" type="slidenum">
              <a:rPr lang="en-US" smtClean="0"/>
              <a:t>8</a:t>
            </a:fld>
            <a:endParaRPr lang="en-US" dirty="0"/>
          </a:p>
        </p:txBody>
      </p:sp>
    </p:spTree>
    <p:extLst>
      <p:ext uri="{BB962C8B-B14F-4D97-AF65-F5344CB8AC3E}">
        <p14:creationId xmlns:p14="http://schemas.microsoft.com/office/powerpoint/2010/main" val="21950983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u="none" strike="noStrike" dirty="0">
                <a:solidFill>
                  <a:srgbClr val="000000"/>
                </a:solidFill>
                <a:effectLst/>
              </a:rPr>
              <a:t>There were several limitations in this study. First, NHANES is a cross-sectional dataset, which means it only provides a snapshot in time. That makes it difficult to analyze how aging progresses over the long term. Missing biomarker data also reduced the final sample size. In addition, some variables, like physical activity and general health, were self-reported, which introduces the potential for bias. Finally, while statistical and machine learning models are powerful, they may not fully capture the biological complexity of aging.</a:t>
            </a:r>
          </a:p>
          <a:p>
            <a:pPr algn="l"/>
            <a:endParaRPr lang="en-US" b="0" i="0" u="none" strike="noStrike" dirty="0">
              <a:solidFill>
                <a:srgbClr val="000000"/>
              </a:solidFill>
              <a:effectLst/>
            </a:endParaRPr>
          </a:p>
          <a:p>
            <a:pPr algn="l"/>
            <a:r>
              <a:rPr lang="en-US" b="0" i="0" u="none" strike="noStrike" dirty="0">
                <a:solidFill>
                  <a:srgbClr val="000000"/>
                </a:solidFill>
                <a:effectLst/>
              </a:rPr>
              <a:t>On the ethical side, although NHANES data is de-identified, it still needs to be handled responsibly. In any original research setting, informed consent and data transparency are critical. Predictive models should be used carefully to avoid causing harm or reinforcing discrimination, especially in healthcare or insurance settings. It's also important not to overstate the accuracy of biological age estimates, particularly when these tools are used to inform real-world decisions.</a:t>
            </a:r>
          </a:p>
          <a:p>
            <a:endParaRPr lang="en-US" dirty="0"/>
          </a:p>
        </p:txBody>
      </p:sp>
      <p:sp>
        <p:nvSpPr>
          <p:cNvPr id="4" name="Slide Number Placeholder 3"/>
          <p:cNvSpPr>
            <a:spLocks noGrp="1"/>
          </p:cNvSpPr>
          <p:nvPr>
            <p:ph type="sldNum" sz="quarter" idx="5"/>
          </p:nvPr>
        </p:nvSpPr>
        <p:spPr/>
        <p:txBody>
          <a:bodyPr/>
          <a:lstStyle/>
          <a:p>
            <a:fld id="{7C2EC87C-D19D-2644-9C5A-48F53BE9A637}" type="slidenum">
              <a:rPr lang="en-US" smtClean="0"/>
              <a:t>9</a:t>
            </a:fld>
            <a:endParaRPr lang="en-US" dirty="0"/>
          </a:p>
        </p:txBody>
      </p:sp>
    </p:spTree>
    <p:extLst>
      <p:ext uri="{BB962C8B-B14F-4D97-AF65-F5344CB8AC3E}">
        <p14:creationId xmlns:p14="http://schemas.microsoft.com/office/powerpoint/2010/main" val="18221316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5/5/25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5/5/25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5/5/25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5/5/25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5/5/25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5/5/25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5/5/25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5/5/25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5/5/25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5/5/25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5/5/25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5/5/25</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file:////Users/sherriricardes/Library/Group%20Containers/UBF8T346G9.ms/WebArchiveCopyPasteTempFiles/com.microsoft.Word/+efUfGCwtwcAAAAASUVORK5CYII=" TargetMode="External"/></Relationships>
</file>

<file path=ppt/slides/_rels/slide13.xml.rels><?xml version="1.0" encoding="UTF-8" standalone="yes"?>
<Relationships xmlns="http://schemas.openxmlformats.org/package/2006/relationships"><Relationship Id="rId8" Type="http://schemas.openxmlformats.org/officeDocument/2006/relationships/diagramColors" Target="../diagrams/colors4.xml"/><Relationship Id="rId3" Type="http://schemas.openxmlformats.org/officeDocument/2006/relationships/image" Target="../media/image16.png"/><Relationship Id="rId7" Type="http://schemas.openxmlformats.org/officeDocument/2006/relationships/diagramQuickStyle" Target="../diagrams/quickStyle4.xml"/><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diagramLayout" Target="../diagrams/layout4.xml"/><Relationship Id="rId5" Type="http://schemas.openxmlformats.org/officeDocument/2006/relationships/diagramData" Target="../diagrams/data4.xml"/><Relationship Id="rId4" Type="http://schemas.openxmlformats.org/officeDocument/2006/relationships/image" Target="../media/image35.png"/><Relationship Id="rId9" Type="http://schemas.microsoft.com/office/2007/relationships/diagramDrawing" Target="../diagrams/drawing4.xml"/></Relationships>
</file>

<file path=ppt/slides/_rels/slide14.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image" Target="../media/image16.png"/><Relationship Id="rId7" Type="http://schemas.openxmlformats.org/officeDocument/2006/relationships/diagramColors" Target="../diagrams/colors5.xml"/><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 Id="rId9" Type="http://schemas.openxmlformats.org/officeDocument/2006/relationships/image" Target="../media/image36.png"/></Relationships>
</file>

<file path=ppt/slides/_rels/slide15.xml.rels><?xml version="1.0" encoding="UTF-8" standalone="yes"?>
<Relationships xmlns="http://schemas.openxmlformats.org/package/2006/relationships"><Relationship Id="rId8" Type="http://schemas.microsoft.com/office/2007/relationships/diagramDrawing" Target="../diagrams/drawing6.xml"/><Relationship Id="rId3" Type="http://schemas.openxmlformats.org/officeDocument/2006/relationships/image" Target="../media/image16.png"/><Relationship Id="rId7" Type="http://schemas.openxmlformats.org/officeDocument/2006/relationships/diagramColors" Target="../diagrams/colors6.xml"/><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diagramQuickStyle" Target="../diagrams/quickStyle6.xml"/><Relationship Id="rId5" Type="http://schemas.openxmlformats.org/officeDocument/2006/relationships/diagramLayout" Target="../diagrams/layout6.xml"/><Relationship Id="rId4" Type="http://schemas.openxmlformats.org/officeDocument/2006/relationships/diagramData" Target="../diagrams/data6.xml"/><Relationship Id="rId9" Type="http://schemas.openxmlformats.org/officeDocument/2006/relationships/image" Target="../media/image37.png"/></Relationships>
</file>

<file path=ppt/slides/_rels/slide16.xml.rels><?xml version="1.0" encoding="UTF-8" standalone="yes"?>
<Relationships xmlns="http://schemas.openxmlformats.org/package/2006/relationships"><Relationship Id="rId8" Type="http://schemas.openxmlformats.org/officeDocument/2006/relationships/image" Target="../media/image42.png"/><Relationship Id="rId13" Type="http://schemas.microsoft.com/office/2007/relationships/diagramDrawing" Target="../diagrams/drawing7.xml"/><Relationship Id="rId3" Type="http://schemas.openxmlformats.org/officeDocument/2006/relationships/image" Target="../media/image2.png"/><Relationship Id="rId7" Type="http://schemas.openxmlformats.org/officeDocument/2006/relationships/image" Target="../media/image41.png"/><Relationship Id="rId12" Type="http://schemas.openxmlformats.org/officeDocument/2006/relationships/diagramColors" Target="../diagrams/colors7.xml"/><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40.png"/><Relationship Id="rId11" Type="http://schemas.openxmlformats.org/officeDocument/2006/relationships/diagramQuickStyle" Target="../diagrams/quickStyle7.xml"/><Relationship Id="rId5" Type="http://schemas.openxmlformats.org/officeDocument/2006/relationships/image" Target="../media/image39.png"/><Relationship Id="rId10" Type="http://schemas.openxmlformats.org/officeDocument/2006/relationships/diagramLayout" Target="../diagrams/layout7.xml"/><Relationship Id="rId4" Type="http://schemas.openxmlformats.org/officeDocument/2006/relationships/image" Target="../media/image38.png"/><Relationship Id="rId9" Type="http://schemas.openxmlformats.org/officeDocument/2006/relationships/diagramData" Target="../diagrams/data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8" Type="http://schemas.microsoft.com/office/2007/relationships/diagramDrawing" Target="../diagrams/drawing8.xml"/><Relationship Id="rId3" Type="http://schemas.openxmlformats.org/officeDocument/2006/relationships/image" Target="../media/image2.png"/><Relationship Id="rId7" Type="http://schemas.openxmlformats.org/officeDocument/2006/relationships/diagramColors" Target="../diagrams/colors8.xml"/><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diagramQuickStyle" Target="../diagrams/quickStyle8.xml"/><Relationship Id="rId5" Type="http://schemas.openxmlformats.org/officeDocument/2006/relationships/diagramLayout" Target="../diagrams/layout8.xml"/><Relationship Id="rId4" Type="http://schemas.openxmlformats.org/officeDocument/2006/relationships/diagramData" Target="../diagrams/data8.xml"/></Relationships>
</file>

<file path=ppt/slides/_rels/slide1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4.png"/><Relationship Id="rId5" Type="http://schemas.microsoft.com/office/2007/relationships/hdphoto" Target="../media/hdphoto1.wdp"/><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8" Type="http://schemas.openxmlformats.org/officeDocument/2006/relationships/diagramLayout" Target="../diagrams/layout1.xml"/><Relationship Id="rId3" Type="http://schemas.openxmlformats.org/officeDocument/2006/relationships/image" Target="../media/image2.png"/><Relationship Id="rId7" Type="http://schemas.openxmlformats.org/officeDocument/2006/relationships/diagramData" Target="../diagrams/data1.xml"/><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7.png"/><Relationship Id="rId11" Type="http://schemas.microsoft.com/office/2007/relationships/diagramDrawing" Target="../diagrams/drawing1.xml"/><Relationship Id="rId5" Type="http://schemas.microsoft.com/office/2007/relationships/hdphoto" Target="../media/hdphoto2.wdp"/><Relationship Id="rId10" Type="http://schemas.openxmlformats.org/officeDocument/2006/relationships/diagramColors" Target="../diagrams/colors1.xml"/><Relationship Id="rId4" Type="http://schemas.openxmlformats.org/officeDocument/2006/relationships/image" Target="../media/image6.png"/><Relationship Id="rId9"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5.jpeg"/></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microsoft.com/office/2007/relationships/hdphoto" Target="../media/hdphoto3.wdp"/><Relationship Id="rId4" Type="http://schemas.openxmlformats.org/officeDocument/2006/relationships/image" Target="../media/image18.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microsoft.com/office/2007/relationships/hdphoto" Target="../media/hdphoto4.wdp"/><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8" Type="http://schemas.openxmlformats.org/officeDocument/2006/relationships/diagramData" Target="../diagrams/data2.xml"/><Relationship Id="rId13" Type="http://schemas.openxmlformats.org/officeDocument/2006/relationships/diagramData" Target="../diagrams/data3.xml"/><Relationship Id="rId3" Type="http://schemas.openxmlformats.org/officeDocument/2006/relationships/image" Target="../media/image2.png"/><Relationship Id="rId7" Type="http://schemas.microsoft.com/office/2007/relationships/hdphoto" Target="../media/hdphoto6.wdp"/><Relationship Id="rId12" Type="http://schemas.microsoft.com/office/2007/relationships/diagramDrawing" Target="../diagrams/drawing2.xml"/><Relationship Id="rId17" Type="http://schemas.microsoft.com/office/2007/relationships/diagramDrawing" Target="../diagrams/drawing3.xml"/><Relationship Id="rId2" Type="http://schemas.openxmlformats.org/officeDocument/2006/relationships/notesSlide" Target="../notesSlides/notesSlide9.xml"/><Relationship Id="rId16" Type="http://schemas.openxmlformats.org/officeDocument/2006/relationships/diagramColors" Target="../diagrams/colors3.xml"/><Relationship Id="rId1" Type="http://schemas.openxmlformats.org/officeDocument/2006/relationships/slideLayout" Target="../slideLayouts/slideLayout7.xml"/><Relationship Id="rId6" Type="http://schemas.openxmlformats.org/officeDocument/2006/relationships/image" Target="../media/image23.png"/><Relationship Id="rId11" Type="http://schemas.openxmlformats.org/officeDocument/2006/relationships/diagramColors" Target="../diagrams/colors2.xml"/><Relationship Id="rId5" Type="http://schemas.microsoft.com/office/2007/relationships/hdphoto" Target="../media/hdphoto5.wdp"/><Relationship Id="rId15" Type="http://schemas.openxmlformats.org/officeDocument/2006/relationships/diagramQuickStyle" Target="../diagrams/quickStyle3.xml"/><Relationship Id="rId10" Type="http://schemas.openxmlformats.org/officeDocument/2006/relationships/diagramQuickStyle" Target="../diagrams/quickStyle2.xml"/><Relationship Id="rId4" Type="http://schemas.openxmlformats.org/officeDocument/2006/relationships/image" Target="../media/image22.png"/><Relationship Id="rId9" Type="http://schemas.openxmlformats.org/officeDocument/2006/relationships/diagramLayout" Target="../diagrams/layout2.xml"/><Relationship Id="rId14" Type="http://schemas.openxmlformats.org/officeDocument/2006/relationships/diagramLayout" Target="../diagrams/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AutoShape 4"/>
          <p:cNvSpPr/>
          <p:nvPr/>
        </p:nvSpPr>
        <p:spPr>
          <a:xfrm>
            <a:off x="3594100" y="749300"/>
            <a:ext cx="3098800" cy="0"/>
          </a:xfrm>
          <a:prstGeom prst="rect">
            <a:avLst/>
          </a:prstGeom>
          <a:solidFill>
            <a:srgbClr val="000000"/>
          </a:solidFill>
        </p:spPr>
        <p:txBody>
          <a:bodyPr/>
          <a:lstStyle/>
          <a:p>
            <a:endParaRPr lang="en-US" dirty="0"/>
          </a:p>
        </p:txBody>
      </p:sp>
      <p:sp>
        <p:nvSpPr>
          <p:cNvPr id="5" name="TextBox 5"/>
          <p:cNvSpPr txBox="1"/>
          <p:nvPr/>
        </p:nvSpPr>
        <p:spPr>
          <a:xfrm>
            <a:off x="1282700" y="1460500"/>
            <a:ext cx="7810500" cy="457200"/>
          </a:xfrm>
          <a:prstGeom prst="rect">
            <a:avLst/>
          </a:prstGeom>
          <a:solidFill>
            <a:srgbClr val="000000">
              <a:alpha val="0"/>
            </a:srgbClr>
          </a:solidFill>
        </p:spPr>
        <p:txBody>
          <a:bodyPr lIns="0" tIns="0" rIns="0" bIns="0" rtlCol="0" anchor="ctr"/>
          <a:lstStyle/>
          <a:p>
            <a:pPr indent="0" algn="ctr">
              <a:lnSpc>
                <a:spcPct val="112500"/>
              </a:lnSpc>
              <a:defRPr/>
            </a:pPr>
            <a:r>
              <a:rPr lang="en-US" sz="3200" b="1" dirty="0">
                <a:solidFill>
                  <a:srgbClr val="000000"/>
                </a:solidFill>
                <a:latin typeface="+mj-lt"/>
                <a:cs typeface="Times New Roman" panose="02020603050405020304" pitchFamily="18" charset="0"/>
              </a:rPr>
              <a:t>Biological Age Estimation Research</a:t>
            </a:r>
            <a:endParaRPr lang="en-US" sz="1100" dirty="0">
              <a:latin typeface="+mj-lt"/>
              <a:cs typeface="Times New Roman" panose="02020603050405020304" pitchFamily="18" charset="0"/>
            </a:endParaRPr>
          </a:p>
        </p:txBody>
      </p:sp>
      <p:sp>
        <p:nvSpPr>
          <p:cNvPr id="7" name="TextBox 6">
            <a:extLst>
              <a:ext uri="{FF2B5EF4-FFF2-40B4-BE49-F238E27FC236}">
                <a16:creationId xmlns:a16="http://schemas.microsoft.com/office/drawing/2014/main" id="{47816601-49FC-C83D-5D0E-5020E08AF8E3}"/>
              </a:ext>
            </a:extLst>
          </p:cNvPr>
          <p:cNvSpPr txBox="1"/>
          <p:nvPr/>
        </p:nvSpPr>
        <p:spPr>
          <a:xfrm>
            <a:off x="2673350" y="2209800"/>
            <a:ext cx="4533900" cy="2895600"/>
          </a:xfrm>
          <a:prstGeom prst="rect">
            <a:avLst/>
          </a:prstGeom>
          <a:solidFill>
            <a:srgbClr val="000000">
              <a:alpha val="0"/>
            </a:srgbClr>
          </a:solidFill>
        </p:spPr>
        <p:txBody>
          <a:bodyPr lIns="0" tIns="0" rIns="0" bIns="0" rtlCol="0" anchor="ctr"/>
          <a:lstStyle/>
          <a:p>
            <a:pPr marL="0" marR="0" algn="ctr">
              <a:lnSpc>
                <a:spcPct val="200000"/>
              </a:lnSpc>
              <a:spcBef>
                <a:spcPts val="0"/>
              </a:spcBef>
              <a:spcAft>
                <a:spcPts val="0"/>
              </a:spcAft>
            </a:pPr>
            <a:r>
              <a:rPr lang="en-US" sz="1800" dirty="0">
                <a:solidFill>
                  <a:srgbClr val="000000"/>
                </a:solidFill>
                <a:effectLst/>
                <a:ea typeface="Times New Roman" panose="02020603050405020304" pitchFamily="18" charset="0"/>
              </a:rPr>
              <a:t>Sherri Ricardes </a:t>
            </a:r>
            <a:endParaRPr lang="en-US" sz="1800" dirty="0">
              <a:effectLst/>
              <a:ea typeface="Times New Roman" panose="02020603050405020304" pitchFamily="18" charset="0"/>
            </a:endParaRPr>
          </a:p>
          <a:p>
            <a:pPr marL="0" marR="0" algn="ctr">
              <a:lnSpc>
                <a:spcPct val="200000"/>
              </a:lnSpc>
              <a:spcBef>
                <a:spcPts val="0"/>
              </a:spcBef>
              <a:spcAft>
                <a:spcPts val="0"/>
              </a:spcAft>
            </a:pPr>
            <a:r>
              <a:rPr lang="en-US" sz="1800" dirty="0">
                <a:solidFill>
                  <a:srgbClr val="000000"/>
                </a:solidFill>
                <a:effectLst/>
                <a:ea typeface="Times New Roman" panose="02020603050405020304" pitchFamily="18" charset="0"/>
              </a:rPr>
              <a:t>Colorado State University Global</a:t>
            </a:r>
            <a:endParaRPr lang="en-US" sz="1800" dirty="0">
              <a:effectLst/>
              <a:ea typeface="Times New Roman" panose="02020603050405020304" pitchFamily="18" charset="0"/>
            </a:endParaRPr>
          </a:p>
          <a:p>
            <a:pPr marL="0" marR="0" algn="ctr">
              <a:lnSpc>
                <a:spcPct val="200000"/>
              </a:lnSpc>
              <a:spcBef>
                <a:spcPts val="0"/>
              </a:spcBef>
              <a:spcAft>
                <a:spcPts val="0"/>
              </a:spcAft>
            </a:pPr>
            <a:r>
              <a:rPr lang="en-US" sz="1800" dirty="0">
                <a:solidFill>
                  <a:srgbClr val="000000"/>
                </a:solidFill>
                <a:effectLst/>
                <a:ea typeface="Times New Roman" panose="02020603050405020304" pitchFamily="18" charset="0"/>
              </a:rPr>
              <a:t>Course Code: MIS581</a:t>
            </a:r>
            <a:endParaRPr lang="en-US" sz="1800" dirty="0">
              <a:effectLst/>
              <a:ea typeface="Times New Roman" panose="02020603050405020304" pitchFamily="18" charset="0"/>
            </a:endParaRPr>
          </a:p>
          <a:p>
            <a:pPr marL="0" marR="0" algn="ctr">
              <a:lnSpc>
                <a:spcPct val="200000"/>
              </a:lnSpc>
              <a:spcBef>
                <a:spcPts val="0"/>
              </a:spcBef>
              <a:spcAft>
                <a:spcPts val="0"/>
              </a:spcAft>
            </a:pPr>
            <a:r>
              <a:rPr lang="en-US" sz="1800" dirty="0">
                <a:solidFill>
                  <a:srgbClr val="000000"/>
                </a:solidFill>
                <a:effectLst/>
                <a:ea typeface="Times New Roman" panose="02020603050405020304" pitchFamily="18" charset="0"/>
              </a:rPr>
              <a:t>Dr. Steve Chung</a:t>
            </a:r>
            <a:endParaRPr lang="en-US" sz="1800" dirty="0">
              <a:effectLst/>
              <a:ea typeface="Times New Roman" panose="02020603050405020304" pitchFamily="18" charset="0"/>
            </a:endParaRPr>
          </a:p>
          <a:p>
            <a:pPr marL="0" marR="0" algn="ctr">
              <a:lnSpc>
                <a:spcPct val="200000"/>
              </a:lnSpc>
              <a:spcBef>
                <a:spcPts val="0"/>
              </a:spcBef>
              <a:spcAft>
                <a:spcPts val="0"/>
              </a:spcAft>
            </a:pPr>
            <a:r>
              <a:rPr lang="en-US" sz="1800" dirty="0">
                <a:solidFill>
                  <a:srgbClr val="000000"/>
                </a:solidFill>
                <a:effectLst/>
                <a:ea typeface="Times New Roman" panose="02020603050405020304" pitchFamily="18" charset="0"/>
              </a:rPr>
              <a:t>May 11, 2025</a:t>
            </a:r>
            <a:endParaRPr lang="en-US" sz="1800" dirty="0">
              <a:effectLst/>
              <a:ea typeface="Times New Roman" panose="02020603050405020304"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12609869-9E80-471B-A487-A53288E0E7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0375900" cy="58547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EA38FAFA-90A6-EC98-E7EA-64A7BFD5A626}"/>
              </a:ext>
            </a:extLst>
          </p:cNvPr>
          <p:cNvSpPr txBox="1"/>
          <p:nvPr/>
        </p:nvSpPr>
        <p:spPr>
          <a:xfrm>
            <a:off x="1534128" y="251400"/>
            <a:ext cx="1934829" cy="560131"/>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3400" b="1" i="0" u="none" strike="noStrike" kern="1200" dirty="0">
                <a:solidFill>
                  <a:schemeClr val="tx1"/>
                </a:solidFill>
                <a:effectLst/>
                <a:latin typeface="+mj-lt"/>
                <a:ea typeface="+mj-ea"/>
                <a:cs typeface="+mj-cs"/>
              </a:rPr>
              <a:t>Findings</a:t>
            </a:r>
            <a:endParaRPr lang="en-US" sz="3400" b="0" i="0" u="none" strike="noStrike" kern="1200" dirty="0">
              <a:solidFill>
                <a:schemeClr val="tx1"/>
              </a:solidFill>
              <a:effectLst/>
              <a:latin typeface="+mj-lt"/>
              <a:ea typeface="+mj-ea"/>
              <a:cs typeface="+mj-cs"/>
            </a:endParaRPr>
          </a:p>
        </p:txBody>
      </p:sp>
      <p:sp>
        <p:nvSpPr>
          <p:cNvPr id="9" name="TextBox 8">
            <a:extLst>
              <a:ext uri="{FF2B5EF4-FFF2-40B4-BE49-F238E27FC236}">
                <a16:creationId xmlns:a16="http://schemas.microsoft.com/office/drawing/2014/main" id="{616282DB-9B59-5296-7AFF-50720F9729BA}"/>
              </a:ext>
            </a:extLst>
          </p:cNvPr>
          <p:cNvSpPr txBox="1"/>
          <p:nvPr/>
        </p:nvSpPr>
        <p:spPr>
          <a:xfrm>
            <a:off x="158750" y="1062930"/>
            <a:ext cx="5547197" cy="4074219"/>
          </a:xfrm>
          <a:prstGeom prst="rect">
            <a:avLst/>
          </a:prstGeom>
        </p:spPr>
        <p:txBody>
          <a:bodyPr vert="horz" lIns="91440" tIns="45720" rIns="91440" bIns="45720" rtlCol="0" anchor="t">
            <a:noAutofit/>
          </a:bodyPr>
          <a:lstStyle/>
          <a:p>
            <a:pPr marL="285750" indent="-228600">
              <a:lnSpc>
                <a:spcPct val="90000"/>
              </a:lnSpc>
              <a:spcAft>
                <a:spcPts val="600"/>
              </a:spcAft>
              <a:buFont typeface="Arial" panose="020B0604020202020204" pitchFamily="34" charset="0"/>
              <a:buChar char="•"/>
            </a:pPr>
            <a:r>
              <a:rPr lang="en-US" sz="1600" dirty="0"/>
              <a:t>Biological age can be estimated using a combination of biomarkers, lifestyle factors, and demographics</a:t>
            </a:r>
          </a:p>
          <a:p>
            <a:pPr marL="285750" indent="-228600">
              <a:lnSpc>
                <a:spcPct val="90000"/>
              </a:lnSpc>
              <a:spcAft>
                <a:spcPts val="600"/>
              </a:spcAft>
              <a:buFont typeface="Arial" panose="020B0604020202020204" pitchFamily="34" charset="0"/>
              <a:buChar char="•"/>
            </a:pPr>
            <a:r>
              <a:rPr lang="en-US" sz="1600" dirty="0"/>
              <a:t>Telomere length, CRP, vitamin D, gender, and self-rated health were significant predictors for linear regression</a:t>
            </a:r>
          </a:p>
          <a:p>
            <a:pPr marL="285750" indent="-228600">
              <a:lnSpc>
                <a:spcPct val="90000"/>
              </a:lnSpc>
              <a:spcAft>
                <a:spcPts val="600"/>
              </a:spcAft>
              <a:buFont typeface="Arial" panose="020B0604020202020204" pitchFamily="34" charset="0"/>
              <a:buChar char="•"/>
            </a:pPr>
            <a:r>
              <a:rPr lang="en-US" sz="1600" dirty="0"/>
              <a:t>Linear regression provided baseline insights but explained less variance</a:t>
            </a:r>
          </a:p>
          <a:p>
            <a:pPr marL="285750" indent="-228600">
              <a:lnSpc>
                <a:spcPct val="90000"/>
              </a:lnSpc>
              <a:spcAft>
                <a:spcPts val="600"/>
              </a:spcAft>
              <a:buFont typeface="Arial" panose="020B0604020202020204" pitchFamily="34" charset="0"/>
              <a:buChar char="•"/>
            </a:pPr>
            <a:r>
              <a:rPr lang="en-US" sz="1600" dirty="0"/>
              <a:t>Machine learning models (Random Forest, Bagged Trees) achieved higher accuracy and better performance</a:t>
            </a:r>
          </a:p>
          <a:p>
            <a:pPr marL="285750" indent="-228600">
              <a:lnSpc>
                <a:spcPct val="90000"/>
              </a:lnSpc>
              <a:spcAft>
                <a:spcPts val="600"/>
              </a:spcAft>
              <a:buFont typeface="Arial" panose="020B0604020202020204" pitchFamily="34" charset="0"/>
              <a:buChar char="•"/>
            </a:pPr>
            <a:r>
              <a:rPr lang="en-US" sz="1600" dirty="0"/>
              <a:t>Random Forest identified age, BMI, weight, telomere length, and vitamin D as top predictors</a:t>
            </a:r>
          </a:p>
          <a:p>
            <a:pPr marL="285750" indent="-228600">
              <a:lnSpc>
                <a:spcPct val="90000"/>
              </a:lnSpc>
              <a:spcAft>
                <a:spcPts val="600"/>
              </a:spcAft>
              <a:buFont typeface="Arial" panose="020B0604020202020204" pitchFamily="34" charset="0"/>
              <a:buChar char="•"/>
            </a:pPr>
            <a:r>
              <a:rPr lang="en-US" sz="1600" dirty="0"/>
              <a:t>Lifestyle and inflammation factors added value beyond traditional biomarkers</a:t>
            </a:r>
          </a:p>
          <a:p>
            <a:pPr marL="285750" indent="-228600">
              <a:lnSpc>
                <a:spcPct val="90000"/>
              </a:lnSpc>
              <a:spcAft>
                <a:spcPts val="600"/>
              </a:spcAft>
              <a:buFont typeface="Arial" panose="020B0604020202020204" pitchFamily="34" charset="0"/>
              <a:buChar char="•"/>
            </a:pPr>
            <a:r>
              <a:rPr lang="en-US" sz="1600" dirty="0"/>
              <a:t>Results support integrating machine learning into biological aging research and health prediction</a:t>
            </a:r>
          </a:p>
        </p:txBody>
      </p:sp>
      <p:sp>
        <p:nvSpPr>
          <p:cNvPr id="17" name="Rectangle 16">
            <a:extLst>
              <a:ext uri="{FF2B5EF4-FFF2-40B4-BE49-F238E27FC236}">
                <a16:creationId xmlns:a16="http://schemas.microsoft.com/office/drawing/2014/main" id="{7004738A-9D34-43E8-97D2-CA0EED4F8B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6913294" y="-4"/>
            <a:ext cx="3482906" cy="5854699"/>
          </a:xfrm>
          <a:prstGeom prst="rect">
            <a:avLst/>
          </a:prstGeom>
          <a:gradFill>
            <a:gsLst>
              <a:gs pos="8000">
                <a:srgbClr val="A5CDCA"/>
              </a:gs>
              <a:gs pos="100000">
                <a:schemeClr val="accent1"/>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B8B8D07F-F13E-443E-BA68-2D26672D76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6913294" y="-1"/>
            <a:ext cx="3482906" cy="5464018"/>
          </a:xfrm>
          <a:prstGeom prst="rect">
            <a:avLst/>
          </a:prstGeom>
          <a:gradFill>
            <a:gsLst>
              <a:gs pos="31000">
                <a:schemeClr val="accent1">
                  <a:lumMod val="50000"/>
                  <a:alpha val="0"/>
                </a:schemeClr>
              </a:gs>
              <a:gs pos="100000">
                <a:schemeClr val="accent1">
                  <a:lumMod val="50000"/>
                  <a:alpha val="26000"/>
                </a:scheme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2813A4FA-24A5-41ED-A534-3807D1B2F3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6913294" y="-18"/>
            <a:ext cx="3462606" cy="5464035"/>
          </a:xfrm>
          <a:prstGeom prst="rect">
            <a:avLst/>
          </a:prstGeom>
          <a:gradFill>
            <a:gsLst>
              <a:gs pos="0">
                <a:schemeClr val="accent1">
                  <a:alpha val="0"/>
                </a:schemeClr>
              </a:gs>
              <a:gs pos="72000">
                <a:srgbClr val="000000">
                  <a:alpha val="21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C3944F27-CA70-4E84-A51A-E6BF895589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6913294" y="-8"/>
            <a:ext cx="3073509" cy="5854696"/>
          </a:xfrm>
          <a:prstGeom prst="rect">
            <a:avLst/>
          </a:prstGeom>
          <a:gradFill>
            <a:gsLst>
              <a:gs pos="0">
                <a:schemeClr val="accent1">
                  <a:alpha val="0"/>
                </a:schemeClr>
              </a:gs>
              <a:gs pos="93000">
                <a:srgbClr val="000000">
                  <a:alpha val="29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a:extLst>
              <a:ext uri="{FF2B5EF4-FFF2-40B4-BE49-F238E27FC236}">
                <a16:creationId xmlns:a16="http://schemas.microsoft.com/office/drawing/2014/main" id="{F6AC6EF8-1A6B-3DEE-BDDA-8A1A6BB6DAEA}"/>
              </a:ext>
            </a:extLst>
          </p:cNvPr>
          <p:cNvPicPr>
            <a:picLocks noChangeAspect="1"/>
          </p:cNvPicPr>
          <p:nvPr/>
        </p:nvPicPr>
        <p:blipFill>
          <a:blip r:embed="rId3"/>
          <a:stretch>
            <a:fillRect/>
          </a:stretch>
        </p:blipFill>
        <p:spPr>
          <a:xfrm>
            <a:off x="6108396" y="588315"/>
            <a:ext cx="3293127" cy="4483519"/>
          </a:xfrm>
          <a:prstGeom prst="rect">
            <a:avLst/>
          </a:prstGeom>
          <a:ln w="76200">
            <a:solidFill>
              <a:srgbClr val="A5CDCA"/>
            </a:solid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6" name="Group 35">
            <a:extLst>
              <a:ext uri="{FF2B5EF4-FFF2-40B4-BE49-F238E27FC236}">
                <a16:creationId xmlns:a16="http://schemas.microsoft.com/office/drawing/2014/main" id="{114ED94A-C85D-4CD3-4205-438D21CE6B3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354" y="0"/>
            <a:ext cx="4436706" cy="5876067"/>
            <a:chOff x="-19217" y="-1"/>
            <a:chExt cx="5213267" cy="6883030"/>
          </a:xfrm>
        </p:grpSpPr>
        <p:sp>
          <p:nvSpPr>
            <p:cNvPr id="37" name="Rectangle 36">
              <a:extLst>
                <a:ext uri="{FF2B5EF4-FFF2-40B4-BE49-F238E27FC236}">
                  <a16:creationId xmlns:a16="http://schemas.microsoft.com/office/drawing/2014/main" id="{E642BDB2-BF67-1D53-1C70-0B41D709E4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06" y="0"/>
              <a:ext cx="5204956" cy="6883029"/>
            </a:xfrm>
            <a:prstGeom prst="rect">
              <a:avLst/>
            </a:prstGeom>
            <a:gradFill>
              <a:gsLst>
                <a:gs pos="7000">
                  <a:schemeClr val="accent2"/>
                </a:gs>
                <a:gs pos="100000">
                  <a:schemeClr val="accent5"/>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Rectangle 37">
              <a:extLst>
                <a:ext uri="{FF2B5EF4-FFF2-40B4-BE49-F238E27FC236}">
                  <a16:creationId xmlns:a16="http://schemas.microsoft.com/office/drawing/2014/main" id="{58E0D8CE-5DBF-B664-EB48-C29BF8AB48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19217" y="1731909"/>
              <a:ext cx="5204963" cy="5144400"/>
            </a:xfrm>
            <a:prstGeom prst="rect">
              <a:avLst/>
            </a:prstGeom>
            <a:gradFill flip="none" rotWithShape="1">
              <a:gsLst>
                <a:gs pos="0">
                  <a:schemeClr val="accent5">
                    <a:lumMod val="75000"/>
                  </a:schemeClr>
                </a:gs>
                <a:gs pos="60000">
                  <a:schemeClr val="accent5">
                    <a:lumMod val="60000"/>
                    <a:lumOff val="40000"/>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39" name="Rectangle 38">
              <a:extLst>
                <a:ext uri="{FF2B5EF4-FFF2-40B4-BE49-F238E27FC236}">
                  <a16:creationId xmlns:a16="http://schemas.microsoft.com/office/drawing/2014/main" id="{DFD140CE-7DE2-C88F-5EAE-F45EB69E6A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10" y="6723"/>
              <a:ext cx="3834567" cy="6876300"/>
            </a:xfrm>
            <a:prstGeom prst="rect">
              <a:avLst/>
            </a:prstGeom>
            <a:gradFill flip="none" rotWithShape="1">
              <a:gsLst>
                <a:gs pos="3000">
                  <a:schemeClr val="accent2">
                    <a:lumMod val="60000"/>
                    <a:lumOff val="40000"/>
                    <a:alpha val="78000"/>
                  </a:schemeClr>
                </a:gs>
                <a:gs pos="42000">
                  <a:schemeClr val="accent2">
                    <a:alpha val="0"/>
                  </a:schemeClr>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ectangle 39">
              <a:extLst>
                <a:ext uri="{FF2B5EF4-FFF2-40B4-BE49-F238E27FC236}">
                  <a16:creationId xmlns:a16="http://schemas.microsoft.com/office/drawing/2014/main" id="{557E87E3-413F-10EF-63D8-6016E986C9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844601" y="833689"/>
              <a:ext cx="6872341" cy="5204961"/>
            </a:xfrm>
            <a:prstGeom prst="rect">
              <a:avLst/>
            </a:prstGeom>
            <a:gradFill>
              <a:gsLst>
                <a:gs pos="0">
                  <a:schemeClr val="accent5">
                    <a:alpha val="86000"/>
                  </a:schemeClr>
                </a:gs>
                <a:gs pos="57000">
                  <a:schemeClr val="accent2">
                    <a:alpha val="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1" name="TextBox 7">
            <a:extLst>
              <a:ext uri="{FF2B5EF4-FFF2-40B4-BE49-F238E27FC236}">
                <a16:creationId xmlns:a16="http://schemas.microsoft.com/office/drawing/2014/main" id="{FC948B6F-BDBC-3524-E681-B448B2D0D690}"/>
              </a:ext>
            </a:extLst>
          </p:cNvPr>
          <p:cNvSpPr txBox="1"/>
          <p:nvPr/>
        </p:nvSpPr>
        <p:spPr>
          <a:xfrm>
            <a:off x="593121" y="488950"/>
            <a:ext cx="3151050" cy="538557"/>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2700" b="1" i="0" u="none" strike="noStrike" kern="1200" dirty="0">
                <a:solidFill>
                  <a:srgbClr val="FFFFFF"/>
                </a:solidFill>
                <a:effectLst/>
                <a:latin typeface="+mj-lt"/>
                <a:ea typeface="+mj-ea"/>
                <a:cs typeface="+mj-cs"/>
              </a:rPr>
              <a:t>Descriptive Statistics</a:t>
            </a:r>
            <a:endParaRPr lang="en-US" sz="2700" b="0" i="0" u="none" strike="noStrike" kern="1200" dirty="0">
              <a:solidFill>
                <a:srgbClr val="FFFFFF"/>
              </a:solidFill>
              <a:effectLst/>
              <a:latin typeface="+mj-lt"/>
              <a:ea typeface="+mj-ea"/>
              <a:cs typeface="+mj-cs"/>
            </a:endParaRPr>
          </a:p>
        </p:txBody>
      </p:sp>
      <p:sp>
        <p:nvSpPr>
          <p:cNvPr id="24" name="TextBox 23">
            <a:extLst>
              <a:ext uri="{FF2B5EF4-FFF2-40B4-BE49-F238E27FC236}">
                <a16:creationId xmlns:a16="http://schemas.microsoft.com/office/drawing/2014/main" id="{2F50A058-B6C3-3156-3D7F-202337CAFD23}"/>
              </a:ext>
            </a:extLst>
          </p:cNvPr>
          <p:cNvSpPr txBox="1"/>
          <p:nvPr/>
        </p:nvSpPr>
        <p:spPr>
          <a:xfrm>
            <a:off x="311150" y="1469413"/>
            <a:ext cx="3886200" cy="3009154"/>
          </a:xfrm>
          <a:prstGeom prst="rect">
            <a:avLst/>
          </a:prstGeom>
        </p:spPr>
        <p:txBody>
          <a:bodyPr vert="horz" lIns="91440" tIns="45720" rIns="91440" bIns="45720" rtlCol="0">
            <a:noAutofit/>
          </a:bodyPr>
          <a:lstStyle/>
          <a:p>
            <a:pPr marL="285750" indent="-285750">
              <a:buFont typeface="Arial" panose="020B0604020202020204" pitchFamily="34" charset="0"/>
              <a:buChar char="•"/>
            </a:pPr>
            <a:r>
              <a:rPr lang="en-US" dirty="0">
                <a:solidFill>
                  <a:schemeClr val="bg1"/>
                </a:solidFill>
              </a:rPr>
              <a:t>Mean BMI: 27.5 | Mean Age: 43.9 | Mean GrimAge: 66.4</a:t>
            </a: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r>
              <a:rPr lang="en-US" dirty="0">
                <a:solidFill>
                  <a:schemeClr val="bg1"/>
                </a:solidFill>
              </a:rPr>
              <a:t>Large variability observed in triglycerides, BMI, and weight</a:t>
            </a: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r>
              <a:rPr lang="en-US" dirty="0">
                <a:solidFill>
                  <a:schemeClr val="bg1"/>
                </a:solidFill>
              </a:rPr>
              <a:t>Helped pinpoint which variables had missing values</a:t>
            </a: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r>
              <a:rPr lang="en-US" dirty="0">
                <a:solidFill>
                  <a:schemeClr val="bg1"/>
                </a:solidFill>
              </a:rPr>
              <a:t>Guided imputation and transformation strategies</a:t>
            </a:r>
          </a:p>
        </p:txBody>
      </p:sp>
      <p:pic>
        <p:nvPicPr>
          <p:cNvPr id="22" name="Picture 21">
            <a:extLst>
              <a:ext uri="{FF2B5EF4-FFF2-40B4-BE49-F238E27FC236}">
                <a16:creationId xmlns:a16="http://schemas.microsoft.com/office/drawing/2014/main" id="{AAB65E3F-5388-8F14-995D-1A746301072B}"/>
              </a:ext>
            </a:extLst>
          </p:cNvPr>
          <p:cNvPicPr>
            <a:picLocks noChangeAspect="1"/>
          </p:cNvPicPr>
          <p:nvPr/>
        </p:nvPicPr>
        <p:blipFill>
          <a:blip r:embed="rId3"/>
          <a:srcRect l="367"/>
          <a:stretch/>
        </p:blipFill>
        <p:spPr>
          <a:xfrm>
            <a:off x="5110763" y="1056844"/>
            <a:ext cx="4601584" cy="3741011"/>
          </a:xfrm>
          <a:prstGeom prst="rect">
            <a:avLst/>
          </a:prstGeom>
        </p:spPr>
      </p:pic>
      <p:sp>
        <p:nvSpPr>
          <p:cNvPr id="25" name="TextBox 24">
            <a:extLst>
              <a:ext uri="{FF2B5EF4-FFF2-40B4-BE49-F238E27FC236}">
                <a16:creationId xmlns:a16="http://schemas.microsoft.com/office/drawing/2014/main" id="{D1AE4141-2928-219F-3913-31CD0EE37D8B}"/>
              </a:ext>
            </a:extLst>
          </p:cNvPr>
          <p:cNvSpPr txBox="1"/>
          <p:nvPr/>
        </p:nvSpPr>
        <p:spPr>
          <a:xfrm>
            <a:off x="5065522" y="488950"/>
            <a:ext cx="3652538" cy="646331"/>
          </a:xfrm>
          <a:prstGeom prst="rect">
            <a:avLst/>
          </a:prstGeom>
          <a:noFill/>
        </p:spPr>
        <p:txBody>
          <a:bodyPr wrap="none" rtlCol="0">
            <a:spAutoFit/>
          </a:bodyPr>
          <a:lstStyle/>
          <a:p>
            <a:pPr marL="0" marR="0">
              <a:spcBef>
                <a:spcPts val="0"/>
              </a:spcBef>
              <a:spcAft>
                <a:spcPts val="0"/>
              </a:spcAft>
            </a:pPr>
            <a:r>
              <a:rPr lang="en-US" sz="1200" b="1" dirty="0">
                <a:solidFill>
                  <a:schemeClr val="tx1">
                    <a:lumMod val="65000"/>
                    <a:lumOff val="35000"/>
                  </a:schemeClr>
                </a:solidFill>
                <a:effectLst/>
                <a:ea typeface="Times New Roman" panose="02020603050405020304" pitchFamily="18" charset="0"/>
              </a:rPr>
              <a:t>Figure 1</a:t>
            </a:r>
            <a:endParaRPr lang="en-US" sz="1200" dirty="0">
              <a:solidFill>
                <a:schemeClr val="tx1">
                  <a:lumMod val="65000"/>
                  <a:lumOff val="35000"/>
                </a:schemeClr>
              </a:solidFill>
              <a:effectLst/>
              <a:ea typeface="Times New Roman" panose="02020603050405020304" pitchFamily="18" charset="0"/>
            </a:endParaRPr>
          </a:p>
          <a:p>
            <a:pPr marL="0" marR="0">
              <a:spcBef>
                <a:spcPts val="0"/>
              </a:spcBef>
              <a:spcAft>
                <a:spcPts val="0"/>
              </a:spcAft>
            </a:pPr>
            <a:r>
              <a:rPr lang="en-US" sz="1200" i="1" dirty="0">
                <a:solidFill>
                  <a:schemeClr val="tx1">
                    <a:lumMod val="65000"/>
                    <a:lumOff val="35000"/>
                  </a:schemeClr>
                </a:solidFill>
                <a:effectLst/>
                <a:ea typeface="Times New Roman" panose="02020603050405020304" pitchFamily="18" charset="0"/>
              </a:rPr>
              <a:t>Summary Statistics of Numeric Variables in the Dataset.</a:t>
            </a:r>
            <a:endParaRPr lang="en-US" sz="1200" dirty="0">
              <a:solidFill>
                <a:schemeClr val="tx1">
                  <a:lumMod val="65000"/>
                  <a:lumOff val="35000"/>
                </a:schemeClr>
              </a:solidFill>
              <a:effectLst/>
              <a:ea typeface="Times New Roman" panose="02020603050405020304" pitchFamily="18" charset="0"/>
            </a:endParaRPr>
          </a:p>
          <a:p>
            <a:endParaRPr lang="en-US" sz="12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30" name="Group 1029">
            <a:extLst>
              <a:ext uri="{FF2B5EF4-FFF2-40B4-BE49-F238E27FC236}">
                <a16:creationId xmlns:a16="http://schemas.microsoft.com/office/drawing/2014/main" id="{114ED94A-C85D-4CD3-4205-438D21CE6B3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354" y="0"/>
            <a:ext cx="4436706" cy="5876067"/>
            <a:chOff x="-19217" y="-1"/>
            <a:chExt cx="5213267" cy="6883030"/>
          </a:xfrm>
        </p:grpSpPr>
        <p:sp>
          <p:nvSpPr>
            <p:cNvPr id="1031" name="Rectangle 1030">
              <a:extLst>
                <a:ext uri="{FF2B5EF4-FFF2-40B4-BE49-F238E27FC236}">
                  <a16:creationId xmlns:a16="http://schemas.microsoft.com/office/drawing/2014/main" id="{E642BDB2-BF67-1D53-1C70-0B41D709E4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06" y="0"/>
              <a:ext cx="5204956" cy="6883029"/>
            </a:xfrm>
            <a:prstGeom prst="rect">
              <a:avLst/>
            </a:prstGeom>
            <a:gradFill>
              <a:gsLst>
                <a:gs pos="7000">
                  <a:schemeClr val="accent2"/>
                </a:gs>
                <a:gs pos="100000">
                  <a:schemeClr val="accent5"/>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32" name="Rectangle 1031">
              <a:extLst>
                <a:ext uri="{FF2B5EF4-FFF2-40B4-BE49-F238E27FC236}">
                  <a16:creationId xmlns:a16="http://schemas.microsoft.com/office/drawing/2014/main" id="{58E0D8CE-5DBF-B664-EB48-C29BF8AB48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19217" y="1731909"/>
              <a:ext cx="5204963" cy="5144400"/>
            </a:xfrm>
            <a:prstGeom prst="rect">
              <a:avLst/>
            </a:prstGeom>
            <a:gradFill flip="none" rotWithShape="1">
              <a:gsLst>
                <a:gs pos="0">
                  <a:schemeClr val="accent5">
                    <a:lumMod val="75000"/>
                  </a:schemeClr>
                </a:gs>
                <a:gs pos="60000">
                  <a:schemeClr val="accent5">
                    <a:lumMod val="60000"/>
                    <a:lumOff val="40000"/>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1033" name="Rectangle 1032">
              <a:extLst>
                <a:ext uri="{FF2B5EF4-FFF2-40B4-BE49-F238E27FC236}">
                  <a16:creationId xmlns:a16="http://schemas.microsoft.com/office/drawing/2014/main" id="{DFD140CE-7DE2-C88F-5EAE-F45EB69E6A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10" y="6723"/>
              <a:ext cx="3834567" cy="6876300"/>
            </a:xfrm>
            <a:prstGeom prst="rect">
              <a:avLst/>
            </a:prstGeom>
            <a:gradFill flip="none" rotWithShape="1">
              <a:gsLst>
                <a:gs pos="3000">
                  <a:schemeClr val="accent2">
                    <a:lumMod val="60000"/>
                    <a:lumOff val="40000"/>
                    <a:alpha val="78000"/>
                  </a:schemeClr>
                </a:gs>
                <a:gs pos="42000">
                  <a:schemeClr val="accent2">
                    <a:alpha val="0"/>
                  </a:schemeClr>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34" name="Rectangle 1033">
              <a:extLst>
                <a:ext uri="{FF2B5EF4-FFF2-40B4-BE49-F238E27FC236}">
                  <a16:creationId xmlns:a16="http://schemas.microsoft.com/office/drawing/2014/main" id="{557E87E3-413F-10EF-63D8-6016E986C9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844601" y="833689"/>
              <a:ext cx="6872341" cy="5204961"/>
            </a:xfrm>
            <a:prstGeom prst="rect">
              <a:avLst/>
            </a:prstGeom>
            <a:gradFill>
              <a:gsLst>
                <a:gs pos="0">
                  <a:schemeClr val="accent5">
                    <a:alpha val="86000"/>
                  </a:schemeClr>
                </a:gs>
                <a:gs pos="57000">
                  <a:schemeClr val="accent2">
                    <a:alpha val="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9" name="TextBox 7">
            <a:extLst>
              <a:ext uri="{FF2B5EF4-FFF2-40B4-BE49-F238E27FC236}">
                <a16:creationId xmlns:a16="http://schemas.microsoft.com/office/drawing/2014/main" id="{D5E80D65-6D22-E0E9-7466-2257E9EDD2C2}"/>
              </a:ext>
            </a:extLst>
          </p:cNvPr>
          <p:cNvSpPr txBox="1"/>
          <p:nvPr/>
        </p:nvSpPr>
        <p:spPr>
          <a:xfrm>
            <a:off x="622940" y="534035"/>
            <a:ext cx="3151050" cy="836608"/>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2700" b="1" i="0" u="none" strike="noStrike" kern="1200" dirty="0">
                <a:solidFill>
                  <a:srgbClr val="FFFFFF"/>
                </a:solidFill>
                <a:effectLst/>
                <a:latin typeface="+mj-lt"/>
                <a:ea typeface="+mj-ea"/>
                <a:cs typeface="+mj-cs"/>
              </a:rPr>
              <a:t>Variable Relationships</a:t>
            </a:r>
            <a:endParaRPr lang="en-US" sz="2700" b="0" i="0" u="none" strike="noStrike" kern="1200" dirty="0">
              <a:solidFill>
                <a:srgbClr val="FFFFFF"/>
              </a:solidFill>
              <a:effectLst/>
              <a:latin typeface="+mj-lt"/>
              <a:ea typeface="+mj-ea"/>
              <a:cs typeface="+mj-cs"/>
            </a:endParaRPr>
          </a:p>
        </p:txBody>
      </p:sp>
      <p:sp>
        <p:nvSpPr>
          <p:cNvPr id="11" name="TextBox 10">
            <a:extLst>
              <a:ext uri="{FF2B5EF4-FFF2-40B4-BE49-F238E27FC236}">
                <a16:creationId xmlns:a16="http://schemas.microsoft.com/office/drawing/2014/main" id="{756099C3-E065-EE68-1B8C-77CDDA120D9C}"/>
              </a:ext>
            </a:extLst>
          </p:cNvPr>
          <p:cNvSpPr txBox="1"/>
          <p:nvPr/>
        </p:nvSpPr>
        <p:spPr>
          <a:xfrm>
            <a:off x="389998" y="1708150"/>
            <a:ext cx="3733800" cy="3418794"/>
          </a:xfrm>
          <a:prstGeom prst="rect">
            <a:avLst/>
          </a:prstGeom>
        </p:spPr>
        <p:txBody>
          <a:bodyPr vert="horz" lIns="91440" tIns="45720" rIns="91440" bIns="45720" rtlCol="0">
            <a:normAutofit/>
          </a:bodyPr>
          <a:lstStyle/>
          <a:p>
            <a:pPr marL="285750" indent="-285750">
              <a:buFont typeface="Arial" panose="020B0604020202020204" pitchFamily="34" charset="0"/>
              <a:buChar char="•"/>
            </a:pPr>
            <a:r>
              <a:rPr lang="en-US" sz="1600" b="1" dirty="0">
                <a:solidFill>
                  <a:schemeClr val="bg1"/>
                </a:solidFill>
              </a:rPr>
              <a:t>GrimAge</a:t>
            </a:r>
            <a:r>
              <a:rPr lang="en-US" sz="1600" dirty="0">
                <a:solidFill>
                  <a:schemeClr val="bg1"/>
                </a:solidFill>
              </a:rPr>
              <a:t> and chronological age show a positive linear relationship.</a:t>
            </a:r>
          </a:p>
          <a:p>
            <a:pPr marL="285750" indent="-285750">
              <a:buFont typeface="Arial" panose="020B0604020202020204" pitchFamily="34" charset="0"/>
              <a:buChar char="•"/>
            </a:pPr>
            <a:endParaRPr lang="en-US" sz="1600" dirty="0">
              <a:solidFill>
                <a:schemeClr val="bg1"/>
              </a:solidFill>
            </a:endParaRPr>
          </a:p>
          <a:p>
            <a:pPr marL="285750" indent="-285750">
              <a:buFont typeface="Arial" panose="020B0604020202020204" pitchFamily="34" charset="0"/>
              <a:buChar char="•"/>
            </a:pPr>
            <a:r>
              <a:rPr lang="en-US" sz="1600" b="1" dirty="0">
                <a:solidFill>
                  <a:schemeClr val="bg1"/>
                </a:solidFill>
              </a:rPr>
              <a:t>Other variables</a:t>
            </a:r>
            <a:r>
              <a:rPr lang="en-US" sz="1600" dirty="0">
                <a:solidFill>
                  <a:schemeClr val="bg1"/>
                </a:solidFill>
              </a:rPr>
              <a:t> (telomere length, CRP, vitamin D) show weak or inconsistent patterns</a:t>
            </a:r>
          </a:p>
          <a:p>
            <a:endParaRPr lang="en-US" sz="1600" dirty="0">
              <a:solidFill>
                <a:schemeClr val="bg1"/>
              </a:solidFill>
            </a:endParaRPr>
          </a:p>
          <a:p>
            <a:pPr marL="285750" indent="-285750" algn="l">
              <a:buFont typeface="Arial" panose="020B0604020202020204" pitchFamily="34" charset="0"/>
              <a:buChar char="•"/>
            </a:pPr>
            <a:r>
              <a:rPr lang="en-US" sz="1600" b="0" i="0" u="none" strike="noStrike" dirty="0">
                <a:solidFill>
                  <a:schemeClr val="bg1"/>
                </a:solidFill>
                <a:effectLst/>
              </a:rPr>
              <a:t>Visual patterns helped guide variable selection for modeling</a:t>
            </a:r>
          </a:p>
          <a:p>
            <a:endParaRPr lang="en-US" sz="1600" dirty="0">
              <a:solidFill>
                <a:schemeClr val="bg1"/>
              </a:solidFill>
            </a:endParaRPr>
          </a:p>
        </p:txBody>
      </p:sp>
      <p:pic>
        <p:nvPicPr>
          <p:cNvPr id="1025" name="Picture 1" descr="A graph of a diagram&#10;&#10;Description automatically generated with medium confidence">
            <a:extLst>
              <a:ext uri="{FF2B5EF4-FFF2-40B4-BE49-F238E27FC236}">
                <a16:creationId xmlns:a16="http://schemas.microsoft.com/office/drawing/2014/main" id="{105EF315-B80C-390E-CBD1-42AE9B1A47CF}"/>
              </a:ext>
            </a:extLst>
          </p:cNvPr>
          <p:cNvPicPr>
            <a:picLocks noChangeAspect="1" noChangeArrowheads="1"/>
          </p:cNvPicPr>
          <p:nvPr/>
        </p:nvPicPr>
        <p:blipFill>
          <a:blip r:embed="rId3" r:link="rId4">
            <a:extLst>
              <a:ext uri="{28A0092B-C50C-407E-A947-70E740481C1C}">
                <a14:useLocalDpi xmlns:a14="http://schemas.microsoft.com/office/drawing/2010/main" val="0"/>
              </a:ext>
            </a:extLst>
          </a:blip>
          <a:stretch>
            <a:fillRect/>
          </a:stretch>
        </p:blipFill>
        <p:spPr bwMode="auto">
          <a:xfrm>
            <a:off x="4446231" y="-6502"/>
            <a:ext cx="5929669" cy="565033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2">
            <a:extLst>
              <a:ext uri="{FF2B5EF4-FFF2-40B4-BE49-F238E27FC236}">
                <a16:creationId xmlns:a16="http://schemas.microsoft.com/office/drawing/2014/main" id="{7DDC6A6D-DB98-C81D-36AA-01ED5ED1045F}"/>
              </a:ext>
            </a:extLst>
          </p:cNvPr>
          <p:cNvSpPr>
            <a:spLocks noChangeArrowheads="1"/>
          </p:cNvSpPr>
          <p:nvPr/>
        </p:nvSpPr>
        <p:spPr bwMode="auto">
          <a:xfrm>
            <a:off x="0" y="0"/>
            <a:ext cx="103759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4" name="TextBox 13">
            <a:extLst>
              <a:ext uri="{FF2B5EF4-FFF2-40B4-BE49-F238E27FC236}">
                <a16:creationId xmlns:a16="http://schemas.microsoft.com/office/drawing/2014/main" id="{3D00B981-680C-238B-DA1E-73D696D2A548}"/>
              </a:ext>
            </a:extLst>
          </p:cNvPr>
          <p:cNvSpPr txBox="1"/>
          <p:nvPr/>
        </p:nvSpPr>
        <p:spPr>
          <a:xfrm>
            <a:off x="6635750" y="210869"/>
            <a:ext cx="3463833" cy="646331"/>
          </a:xfrm>
          <a:prstGeom prst="rect">
            <a:avLst/>
          </a:prstGeom>
          <a:noFill/>
        </p:spPr>
        <p:txBody>
          <a:bodyPr wrap="none" rtlCol="0">
            <a:spAutoFit/>
          </a:bodyPr>
          <a:lstStyle/>
          <a:p>
            <a:pPr marL="0" marR="0">
              <a:spcBef>
                <a:spcPts val="0"/>
              </a:spcBef>
              <a:spcAft>
                <a:spcPts val="0"/>
              </a:spcAft>
            </a:pPr>
            <a:r>
              <a:rPr lang="en-US" sz="1200" b="1" dirty="0">
                <a:solidFill>
                  <a:schemeClr val="tx1">
                    <a:lumMod val="65000"/>
                    <a:lumOff val="35000"/>
                  </a:schemeClr>
                </a:solidFill>
                <a:effectLst/>
                <a:ea typeface="Times New Roman" panose="02020603050405020304" pitchFamily="18" charset="0"/>
              </a:rPr>
              <a:t>Figure 2</a:t>
            </a:r>
            <a:endParaRPr lang="en-US" sz="1200" dirty="0">
              <a:solidFill>
                <a:schemeClr val="tx1">
                  <a:lumMod val="65000"/>
                  <a:lumOff val="35000"/>
                </a:schemeClr>
              </a:solidFill>
              <a:effectLst/>
              <a:ea typeface="Times New Roman" panose="02020603050405020304" pitchFamily="18" charset="0"/>
            </a:endParaRPr>
          </a:p>
          <a:p>
            <a:pPr marL="0" marR="0">
              <a:spcBef>
                <a:spcPts val="0"/>
              </a:spcBef>
              <a:spcAft>
                <a:spcPts val="0"/>
              </a:spcAft>
            </a:pPr>
            <a:r>
              <a:rPr lang="en-US" sz="1200" i="1" dirty="0">
                <a:solidFill>
                  <a:schemeClr val="tx1">
                    <a:lumMod val="65000"/>
                    <a:lumOff val="35000"/>
                  </a:schemeClr>
                </a:solidFill>
                <a:effectLst/>
                <a:ea typeface="Times New Roman" panose="02020603050405020304" pitchFamily="18" charset="0"/>
              </a:rPr>
              <a:t>Pair plot of Key Variables Related to Biological Age.</a:t>
            </a:r>
            <a:endParaRPr lang="en-US" sz="1200" dirty="0">
              <a:solidFill>
                <a:schemeClr val="tx1">
                  <a:lumMod val="65000"/>
                  <a:lumOff val="35000"/>
                </a:schemeClr>
              </a:solidFill>
              <a:effectLst/>
              <a:ea typeface="Times New Roman" panose="02020603050405020304" pitchFamily="18" charset="0"/>
            </a:endParaRPr>
          </a:p>
          <a:p>
            <a:endParaRPr lang="en-US" sz="1200" dirty="0">
              <a:solidFill>
                <a:schemeClr val="tx1">
                  <a:lumMod val="65000"/>
                  <a:lumOff val="35000"/>
                </a:schemeClr>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A745280D-ED36-41FE-8EB1-CE597C99CFE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77167" y="608323"/>
            <a:ext cx="304800" cy="365750"/>
            <a:chOff x="215328" y="-46937"/>
            <a:chExt cx="304800" cy="2773841"/>
          </a:xfrm>
        </p:grpSpPr>
        <p:cxnSp>
          <p:nvCxnSpPr>
            <p:cNvPr id="24" name="Straight Connector 23">
              <a:extLst>
                <a:ext uri="{FF2B5EF4-FFF2-40B4-BE49-F238E27FC236}">
                  <a16:creationId xmlns:a16="http://schemas.microsoft.com/office/drawing/2014/main" id="{3D26CEB3-5AE4-4088-AD63-396DB50F289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AA9279A-AD34-474C-834E-6BF658144A5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B3589559-7D9A-4ECD-90BB-A5565E2DAE7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701B1A71-DCEA-4EB2-8133-98A2CD6F098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grpSp>
        <p:nvGrpSpPr>
          <p:cNvPr id="29" name="Group 28">
            <a:extLst>
              <a:ext uri="{FF2B5EF4-FFF2-40B4-BE49-F238E27FC236}">
                <a16:creationId xmlns:a16="http://schemas.microsoft.com/office/drawing/2014/main" id="{80E95A5C-1E97-41C3-9DEC-245FF6DEBF1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771793"/>
            <a:ext cx="10253971" cy="3494471"/>
            <a:chOff x="1" y="2075420"/>
            <a:chExt cx="12048729" cy="4093306"/>
          </a:xfrm>
        </p:grpSpPr>
        <p:sp>
          <p:nvSpPr>
            <p:cNvPr id="30" name="Oval 29">
              <a:extLst>
                <a:ext uri="{FF2B5EF4-FFF2-40B4-BE49-F238E27FC236}">
                  <a16:creationId xmlns:a16="http://schemas.microsoft.com/office/drawing/2014/main" id="{8D3C3374-C720-4FCD-B6CD-AEF1D1A61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Oval 30">
              <a:extLst>
                <a:ext uri="{FF2B5EF4-FFF2-40B4-BE49-F238E27FC236}">
                  <a16:creationId xmlns:a16="http://schemas.microsoft.com/office/drawing/2014/main" id="{7639E2EF-4D23-4EA3-B29E-D6362FF722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Oval 31">
              <a:extLst>
                <a:ext uri="{FF2B5EF4-FFF2-40B4-BE49-F238E27FC236}">
                  <a16:creationId xmlns:a16="http://schemas.microsoft.com/office/drawing/2014/main" id="{730820A4-6CEA-4BF7-8DE4-F5B2D2EB23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Oval 32">
              <a:extLst>
                <a:ext uri="{FF2B5EF4-FFF2-40B4-BE49-F238E27FC236}">
                  <a16:creationId xmlns:a16="http://schemas.microsoft.com/office/drawing/2014/main" id="{F320E002-8AED-4D4F-A104-0585FFFB9A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Oval 33">
              <a:extLst>
                <a:ext uri="{FF2B5EF4-FFF2-40B4-BE49-F238E27FC236}">
                  <a16:creationId xmlns:a16="http://schemas.microsoft.com/office/drawing/2014/main" id="{6A0BF3F3-3A09-42CE-9483-114BD01DD9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Oval 34">
              <a:extLst>
                <a:ext uri="{FF2B5EF4-FFF2-40B4-BE49-F238E27FC236}">
                  <a16:creationId xmlns:a16="http://schemas.microsoft.com/office/drawing/2014/main" id="{B233BD5C-DFC7-4EB7-B348-7C9B5B8D0A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9" name="Group 38">
            <a:extLst>
              <a:ext uri="{FF2B5EF4-FFF2-40B4-BE49-F238E27FC236}">
                <a16:creationId xmlns:a16="http://schemas.microsoft.com/office/drawing/2014/main" id="{A58DCE86-9AE1-46D1-96D6-04B8B3EDF6F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582336" y="785310"/>
            <a:ext cx="466916" cy="549007"/>
            <a:chOff x="7029447" y="3514725"/>
            <a:chExt cx="1285875" cy="549007"/>
          </a:xfrm>
        </p:grpSpPr>
        <p:cxnSp>
          <p:nvCxnSpPr>
            <p:cNvPr id="40" name="Straight Connector 39">
              <a:extLst>
                <a:ext uri="{FF2B5EF4-FFF2-40B4-BE49-F238E27FC236}">
                  <a16:creationId xmlns:a16="http://schemas.microsoft.com/office/drawing/2014/main" id="{89B74739-D423-4F25-A976-0A6CD86D173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6018E700-FF08-42AA-9237-24E7A74AD38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46B3488A-8A55-403E-B9C9-75AFA0CF53E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5089B9D-BA8D-4A64-B95F-33940D9D686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grpSp>
        <p:nvGrpSpPr>
          <p:cNvPr id="47" name="Group 46">
            <a:extLst>
              <a:ext uri="{FF2B5EF4-FFF2-40B4-BE49-F238E27FC236}">
                <a16:creationId xmlns:a16="http://schemas.microsoft.com/office/drawing/2014/main" id="{23B58CC6-A99E-43AF-A467-256F19287FB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41614" y="5031319"/>
            <a:ext cx="1097756" cy="549007"/>
            <a:chOff x="7029447" y="3514725"/>
            <a:chExt cx="1285875" cy="549007"/>
          </a:xfrm>
        </p:grpSpPr>
        <p:cxnSp>
          <p:nvCxnSpPr>
            <p:cNvPr id="48" name="Straight Connector 47">
              <a:extLst>
                <a:ext uri="{FF2B5EF4-FFF2-40B4-BE49-F238E27FC236}">
                  <a16:creationId xmlns:a16="http://schemas.microsoft.com/office/drawing/2014/main" id="{8FE97852-3A18-4317-B17E-8C45174F96F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F9D0BC6E-6D0B-4589-B1BF-372BAA38395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530B892E-E062-4B0A-B79E-E55D36EC9AE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8D1A4DF9-C28A-4C0A-B273-702F0C4880F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9" name="TextBox 7">
            <a:extLst>
              <a:ext uri="{FF2B5EF4-FFF2-40B4-BE49-F238E27FC236}">
                <a16:creationId xmlns:a16="http://schemas.microsoft.com/office/drawing/2014/main" id="{8E63C1F5-B88C-24AD-C2C3-84AEA6714623}"/>
              </a:ext>
            </a:extLst>
          </p:cNvPr>
          <p:cNvSpPr txBox="1"/>
          <p:nvPr/>
        </p:nvSpPr>
        <p:spPr>
          <a:xfrm>
            <a:off x="520977" y="189365"/>
            <a:ext cx="9514143" cy="435045"/>
          </a:xfrm>
          <a:prstGeom prst="rect">
            <a:avLst/>
          </a:prstGeom>
          <a:noFill/>
        </p:spPr>
        <p:txBody>
          <a:bodyPr vert="horz" lIns="91440" tIns="45720" rIns="91440" bIns="45720" rtlCol="0" anchor="ctr">
            <a:normAutofit fontScale="70000" lnSpcReduction="20000"/>
          </a:bodyPr>
          <a:lstStyle/>
          <a:p>
            <a:pPr>
              <a:lnSpc>
                <a:spcPct val="90000"/>
              </a:lnSpc>
              <a:spcBef>
                <a:spcPct val="0"/>
              </a:spcBef>
              <a:spcAft>
                <a:spcPts val="600"/>
              </a:spcAft>
            </a:pPr>
            <a:r>
              <a:rPr lang="en-US" sz="4100" b="1" kern="1200" dirty="0">
                <a:solidFill>
                  <a:schemeClr val="bg1"/>
                </a:solidFill>
                <a:latin typeface="+mj-lt"/>
                <a:ea typeface="+mj-ea"/>
                <a:cs typeface="+mj-cs"/>
              </a:rPr>
              <a:t>Multiple Linear Regression Results – Research Question </a:t>
            </a:r>
            <a:r>
              <a:rPr lang="en-US" sz="4100" b="1" dirty="0">
                <a:solidFill>
                  <a:schemeClr val="bg1"/>
                </a:solidFill>
                <a:latin typeface="+mj-lt"/>
                <a:ea typeface="+mj-ea"/>
                <a:cs typeface="+mj-cs"/>
              </a:rPr>
              <a:t>1</a:t>
            </a:r>
            <a:endParaRPr lang="en-US" sz="4100" b="0" i="0" u="none" strike="noStrike" kern="1200" dirty="0">
              <a:solidFill>
                <a:schemeClr val="bg1"/>
              </a:solidFill>
              <a:effectLst/>
              <a:latin typeface="+mj-lt"/>
              <a:ea typeface="+mj-ea"/>
              <a:cs typeface="+mj-cs"/>
            </a:endParaRPr>
          </a:p>
        </p:txBody>
      </p:sp>
      <p:sp>
        <p:nvSpPr>
          <p:cNvPr id="12" name="TextBox 11">
            <a:extLst>
              <a:ext uri="{FF2B5EF4-FFF2-40B4-BE49-F238E27FC236}">
                <a16:creationId xmlns:a16="http://schemas.microsoft.com/office/drawing/2014/main" id="{A485F754-30FB-F3A6-B095-D8BB6E68FC02}"/>
              </a:ext>
            </a:extLst>
          </p:cNvPr>
          <p:cNvSpPr txBox="1"/>
          <p:nvPr/>
        </p:nvSpPr>
        <p:spPr>
          <a:xfrm>
            <a:off x="506845" y="615713"/>
            <a:ext cx="9514143" cy="815608"/>
          </a:xfrm>
          <a:prstGeom prst="rect">
            <a:avLst/>
          </a:prstGeom>
          <a:noFill/>
        </p:spPr>
        <p:txBody>
          <a:bodyPr wrap="none" rtlCol="0">
            <a:spAutoFit/>
          </a:bodyPr>
          <a:lstStyle/>
          <a:p>
            <a:pPr>
              <a:spcAft>
                <a:spcPts val="600"/>
              </a:spcAft>
            </a:pPr>
            <a:r>
              <a:rPr lang="en-US" b="0" i="0" u="none" strike="noStrike" dirty="0">
                <a:solidFill>
                  <a:srgbClr val="000000"/>
                </a:solidFill>
                <a:effectLst/>
                <a:latin typeface="Times New Roman" panose="02020603050405020304" pitchFamily="18" charset="0"/>
                <a:cs typeface="Times New Roman" panose="02020603050405020304" pitchFamily="18" charset="0"/>
              </a:rPr>
              <a:t>Can specific biomarkers (e.g., telomere length, cholesterol, glucose, insulin) estimate biological age?</a:t>
            </a:r>
          </a:p>
          <a:p>
            <a:pPr>
              <a:spcAft>
                <a:spcPts val="600"/>
              </a:spcAft>
            </a:pPr>
            <a:endParaRPr lang="en-US" sz="2400" b="1" dirty="0">
              <a:latin typeface="Times New Roman" panose="02020603050405020304" pitchFamily="18" charset="0"/>
              <a:cs typeface="Times New Roman" panose="02020603050405020304" pitchFamily="18" charset="0"/>
            </a:endParaRPr>
          </a:p>
        </p:txBody>
      </p:sp>
      <p:pic>
        <p:nvPicPr>
          <p:cNvPr id="2" name="Picture 1" descr="A screenshot of a computer&#10;&#10;Description automatically generated">
            <a:extLst>
              <a:ext uri="{FF2B5EF4-FFF2-40B4-BE49-F238E27FC236}">
                <a16:creationId xmlns:a16="http://schemas.microsoft.com/office/drawing/2014/main" id="{45BAB12F-1FE0-E48A-2F84-12A9EED027F2}"/>
              </a:ext>
            </a:extLst>
          </p:cNvPr>
          <p:cNvPicPr>
            <a:picLocks noChangeAspect="1"/>
          </p:cNvPicPr>
          <p:nvPr/>
        </p:nvPicPr>
        <p:blipFill>
          <a:blip r:embed="rId4"/>
          <a:stretch>
            <a:fillRect/>
          </a:stretch>
        </p:blipFill>
        <p:spPr>
          <a:xfrm>
            <a:off x="5670267" y="1295759"/>
            <a:ext cx="4364853" cy="3933164"/>
          </a:xfrm>
          <a:prstGeom prst="rect">
            <a:avLst/>
          </a:prstGeom>
        </p:spPr>
      </p:pic>
      <p:graphicFrame>
        <p:nvGraphicFramePr>
          <p:cNvPr id="53" name="TextBox 2">
            <a:extLst>
              <a:ext uri="{FF2B5EF4-FFF2-40B4-BE49-F238E27FC236}">
                <a16:creationId xmlns:a16="http://schemas.microsoft.com/office/drawing/2014/main" id="{002051AC-E956-94CE-B18A-95857AF1D137}"/>
              </a:ext>
            </a:extLst>
          </p:cNvPr>
          <p:cNvGraphicFramePr/>
          <p:nvPr>
            <p:extLst>
              <p:ext uri="{D42A27DB-BD31-4B8C-83A1-F6EECF244321}">
                <p14:modId xmlns:p14="http://schemas.microsoft.com/office/powerpoint/2010/main" val="2615096"/>
              </p:ext>
            </p:extLst>
          </p:nvPr>
        </p:nvGraphicFramePr>
        <p:xfrm>
          <a:off x="196224" y="1168895"/>
          <a:ext cx="5286449" cy="424731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7" name="TextBox 6">
            <a:extLst>
              <a:ext uri="{FF2B5EF4-FFF2-40B4-BE49-F238E27FC236}">
                <a16:creationId xmlns:a16="http://schemas.microsoft.com/office/drawing/2014/main" id="{33B3E5AB-A3A1-C630-043E-D5FCA67A28D5}"/>
              </a:ext>
            </a:extLst>
          </p:cNvPr>
          <p:cNvSpPr txBox="1"/>
          <p:nvPr/>
        </p:nvSpPr>
        <p:spPr>
          <a:xfrm>
            <a:off x="5665674" y="5201159"/>
            <a:ext cx="5187696" cy="461665"/>
          </a:xfrm>
          <a:prstGeom prst="rect">
            <a:avLst/>
          </a:prstGeom>
          <a:noFill/>
        </p:spPr>
        <p:txBody>
          <a:bodyPr wrap="square">
            <a:spAutoFit/>
          </a:bodyPr>
          <a:lstStyle/>
          <a:p>
            <a:pPr marL="0" marR="0">
              <a:spcBef>
                <a:spcPts val="0"/>
              </a:spcBef>
              <a:spcAft>
                <a:spcPts val="0"/>
              </a:spcAft>
            </a:pPr>
            <a:r>
              <a:rPr lang="en-US" sz="1200" b="1" dirty="0">
                <a:solidFill>
                  <a:schemeClr val="bg1"/>
                </a:solidFill>
                <a:effectLst/>
                <a:ea typeface="Times New Roman" panose="02020603050405020304" pitchFamily="18" charset="0"/>
              </a:rPr>
              <a:t>Figure 3</a:t>
            </a:r>
            <a:endParaRPr lang="en-US" sz="1200" dirty="0">
              <a:solidFill>
                <a:schemeClr val="bg1"/>
              </a:solidFill>
              <a:effectLst/>
              <a:ea typeface="Times New Roman" panose="02020603050405020304" pitchFamily="18" charset="0"/>
            </a:endParaRPr>
          </a:p>
          <a:p>
            <a:pPr marL="0" marR="0">
              <a:spcBef>
                <a:spcPts val="0"/>
              </a:spcBef>
              <a:spcAft>
                <a:spcPts val="0"/>
              </a:spcAft>
            </a:pPr>
            <a:r>
              <a:rPr lang="en-US" sz="1200" i="1" dirty="0">
                <a:solidFill>
                  <a:srgbClr val="000000"/>
                </a:solidFill>
                <a:effectLst/>
                <a:ea typeface="Times New Roman" panose="02020603050405020304" pitchFamily="18" charset="0"/>
              </a:rPr>
              <a:t>Regression results for Research Question 1: Biomarkers only.</a:t>
            </a:r>
            <a:endParaRPr lang="en-US" sz="1200" dirty="0">
              <a:effectLst/>
              <a:ea typeface="Times New Roman" panose="02020603050405020304" pitchFamily="18" charset="0"/>
            </a:endParaRPr>
          </a:p>
        </p:txBody>
      </p:sp>
    </p:spTree>
    <p:extLst>
      <p:ext uri="{BB962C8B-B14F-4D97-AF65-F5344CB8AC3E}">
        <p14:creationId xmlns:p14="http://schemas.microsoft.com/office/powerpoint/2010/main" val="755225366"/>
      </p:ext>
    </p:extLst>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A745280D-ED36-41FE-8EB1-CE597C99CFE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77167" y="608323"/>
            <a:ext cx="304800" cy="365750"/>
            <a:chOff x="215328" y="-46937"/>
            <a:chExt cx="304800" cy="2773841"/>
          </a:xfrm>
        </p:grpSpPr>
        <p:cxnSp>
          <p:nvCxnSpPr>
            <p:cNvPr id="24" name="Straight Connector 23">
              <a:extLst>
                <a:ext uri="{FF2B5EF4-FFF2-40B4-BE49-F238E27FC236}">
                  <a16:creationId xmlns:a16="http://schemas.microsoft.com/office/drawing/2014/main" id="{3D26CEB3-5AE4-4088-AD63-396DB50F289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AA9279A-AD34-474C-834E-6BF658144A5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B3589559-7D9A-4ECD-90BB-A5565E2DAE7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701B1A71-DCEA-4EB2-8133-98A2CD6F098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grpSp>
        <p:nvGrpSpPr>
          <p:cNvPr id="29" name="Group 28">
            <a:extLst>
              <a:ext uri="{FF2B5EF4-FFF2-40B4-BE49-F238E27FC236}">
                <a16:creationId xmlns:a16="http://schemas.microsoft.com/office/drawing/2014/main" id="{80E95A5C-1E97-41C3-9DEC-245FF6DEBF1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771793"/>
            <a:ext cx="10253971" cy="3494471"/>
            <a:chOff x="1" y="2075420"/>
            <a:chExt cx="12048729" cy="4093306"/>
          </a:xfrm>
        </p:grpSpPr>
        <p:sp>
          <p:nvSpPr>
            <p:cNvPr id="30" name="Oval 29">
              <a:extLst>
                <a:ext uri="{FF2B5EF4-FFF2-40B4-BE49-F238E27FC236}">
                  <a16:creationId xmlns:a16="http://schemas.microsoft.com/office/drawing/2014/main" id="{8D3C3374-C720-4FCD-B6CD-AEF1D1A61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Oval 30">
              <a:extLst>
                <a:ext uri="{FF2B5EF4-FFF2-40B4-BE49-F238E27FC236}">
                  <a16:creationId xmlns:a16="http://schemas.microsoft.com/office/drawing/2014/main" id="{7639E2EF-4D23-4EA3-B29E-D6362FF722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Oval 31">
              <a:extLst>
                <a:ext uri="{FF2B5EF4-FFF2-40B4-BE49-F238E27FC236}">
                  <a16:creationId xmlns:a16="http://schemas.microsoft.com/office/drawing/2014/main" id="{730820A4-6CEA-4BF7-8DE4-F5B2D2EB23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Oval 32">
              <a:extLst>
                <a:ext uri="{FF2B5EF4-FFF2-40B4-BE49-F238E27FC236}">
                  <a16:creationId xmlns:a16="http://schemas.microsoft.com/office/drawing/2014/main" id="{F320E002-8AED-4D4F-A104-0585FFFB9A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Oval 33">
              <a:extLst>
                <a:ext uri="{FF2B5EF4-FFF2-40B4-BE49-F238E27FC236}">
                  <a16:creationId xmlns:a16="http://schemas.microsoft.com/office/drawing/2014/main" id="{6A0BF3F3-3A09-42CE-9483-114BD01DD9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Oval 34">
              <a:extLst>
                <a:ext uri="{FF2B5EF4-FFF2-40B4-BE49-F238E27FC236}">
                  <a16:creationId xmlns:a16="http://schemas.microsoft.com/office/drawing/2014/main" id="{B233BD5C-DFC7-4EB7-B348-7C9B5B8D0A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9" name="Group 38">
            <a:extLst>
              <a:ext uri="{FF2B5EF4-FFF2-40B4-BE49-F238E27FC236}">
                <a16:creationId xmlns:a16="http://schemas.microsoft.com/office/drawing/2014/main" id="{A58DCE86-9AE1-46D1-96D6-04B8B3EDF6F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582336" y="785310"/>
            <a:ext cx="466916" cy="549007"/>
            <a:chOff x="7029447" y="3514725"/>
            <a:chExt cx="1285875" cy="549007"/>
          </a:xfrm>
        </p:grpSpPr>
        <p:cxnSp>
          <p:nvCxnSpPr>
            <p:cNvPr id="40" name="Straight Connector 39">
              <a:extLst>
                <a:ext uri="{FF2B5EF4-FFF2-40B4-BE49-F238E27FC236}">
                  <a16:creationId xmlns:a16="http://schemas.microsoft.com/office/drawing/2014/main" id="{89B74739-D423-4F25-A976-0A6CD86D173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6018E700-FF08-42AA-9237-24E7A74AD38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46B3488A-8A55-403E-B9C9-75AFA0CF53E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5089B9D-BA8D-4A64-B95F-33940D9D686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grpSp>
        <p:nvGrpSpPr>
          <p:cNvPr id="47" name="Group 46">
            <a:extLst>
              <a:ext uri="{FF2B5EF4-FFF2-40B4-BE49-F238E27FC236}">
                <a16:creationId xmlns:a16="http://schemas.microsoft.com/office/drawing/2014/main" id="{23B58CC6-A99E-43AF-A467-256F19287FB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41614" y="5031319"/>
            <a:ext cx="1097756" cy="549007"/>
            <a:chOff x="7029447" y="3514725"/>
            <a:chExt cx="1285875" cy="549007"/>
          </a:xfrm>
        </p:grpSpPr>
        <p:cxnSp>
          <p:nvCxnSpPr>
            <p:cNvPr id="48" name="Straight Connector 47">
              <a:extLst>
                <a:ext uri="{FF2B5EF4-FFF2-40B4-BE49-F238E27FC236}">
                  <a16:creationId xmlns:a16="http://schemas.microsoft.com/office/drawing/2014/main" id="{8FE97852-3A18-4317-B17E-8C45174F96F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F9D0BC6E-6D0B-4589-B1BF-372BAA38395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530B892E-E062-4B0A-B79E-E55D36EC9AE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8D1A4DF9-C28A-4C0A-B273-702F0C4880F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9" name="TextBox 7">
            <a:extLst>
              <a:ext uri="{FF2B5EF4-FFF2-40B4-BE49-F238E27FC236}">
                <a16:creationId xmlns:a16="http://schemas.microsoft.com/office/drawing/2014/main" id="{8E63C1F5-B88C-24AD-C2C3-84AEA6714623}"/>
              </a:ext>
            </a:extLst>
          </p:cNvPr>
          <p:cNvSpPr txBox="1"/>
          <p:nvPr/>
        </p:nvSpPr>
        <p:spPr>
          <a:xfrm>
            <a:off x="520977" y="189365"/>
            <a:ext cx="9514143" cy="435045"/>
          </a:xfrm>
          <a:prstGeom prst="rect">
            <a:avLst/>
          </a:prstGeom>
          <a:noFill/>
        </p:spPr>
        <p:txBody>
          <a:bodyPr vert="horz" lIns="91440" tIns="45720" rIns="91440" bIns="45720" rtlCol="0" anchor="ctr">
            <a:normAutofit fontScale="70000" lnSpcReduction="20000"/>
          </a:bodyPr>
          <a:lstStyle/>
          <a:p>
            <a:pPr>
              <a:lnSpc>
                <a:spcPct val="90000"/>
              </a:lnSpc>
              <a:spcBef>
                <a:spcPct val="0"/>
              </a:spcBef>
              <a:spcAft>
                <a:spcPts val="600"/>
              </a:spcAft>
            </a:pPr>
            <a:r>
              <a:rPr lang="en-US" sz="4100" b="1" kern="1200" dirty="0">
                <a:solidFill>
                  <a:schemeClr val="bg1"/>
                </a:solidFill>
                <a:latin typeface="+mj-lt"/>
                <a:ea typeface="+mj-ea"/>
                <a:cs typeface="+mj-cs"/>
              </a:rPr>
              <a:t>Multiple Linear Regression Results – Research Question 2</a:t>
            </a:r>
            <a:endParaRPr lang="en-US" sz="4100" b="0" i="0" u="none" strike="noStrike" kern="1200" dirty="0">
              <a:solidFill>
                <a:schemeClr val="bg1"/>
              </a:solidFill>
              <a:effectLst/>
              <a:latin typeface="+mj-lt"/>
              <a:ea typeface="+mj-ea"/>
              <a:cs typeface="+mj-cs"/>
            </a:endParaRPr>
          </a:p>
        </p:txBody>
      </p:sp>
      <p:graphicFrame>
        <p:nvGraphicFramePr>
          <p:cNvPr id="53" name="TextBox 2">
            <a:extLst>
              <a:ext uri="{FF2B5EF4-FFF2-40B4-BE49-F238E27FC236}">
                <a16:creationId xmlns:a16="http://schemas.microsoft.com/office/drawing/2014/main" id="{002051AC-E956-94CE-B18A-95857AF1D137}"/>
              </a:ext>
            </a:extLst>
          </p:cNvPr>
          <p:cNvGraphicFramePr/>
          <p:nvPr>
            <p:extLst>
              <p:ext uri="{D42A27DB-BD31-4B8C-83A1-F6EECF244321}">
                <p14:modId xmlns:p14="http://schemas.microsoft.com/office/powerpoint/2010/main" val="1666167855"/>
              </p:ext>
            </p:extLst>
          </p:nvPr>
        </p:nvGraphicFramePr>
        <p:xfrm>
          <a:off x="196224" y="1168895"/>
          <a:ext cx="5286449" cy="424731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4" name="TextBox 3">
            <a:extLst>
              <a:ext uri="{FF2B5EF4-FFF2-40B4-BE49-F238E27FC236}">
                <a16:creationId xmlns:a16="http://schemas.microsoft.com/office/drawing/2014/main" id="{F18A5215-9DBE-0F34-3776-2BB8D456ACDE}"/>
              </a:ext>
            </a:extLst>
          </p:cNvPr>
          <p:cNvSpPr txBox="1"/>
          <p:nvPr/>
        </p:nvSpPr>
        <p:spPr>
          <a:xfrm>
            <a:off x="548663" y="651298"/>
            <a:ext cx="8840305" cy="369332"/>
          </a:xfrm>
          <a:prstGeom prst="rect">
            <a:avLst/>
          </a:prstGeom>
          <a:noFill/>
        </p:spPr>
        <p:txBody>
          <a:bodyPr wrap="none" rtlCol="0">
            <a:spAutoFit/>
          </a:bodyPr>
          <a:lstStyle/>
          <a:p>
            <a:pPr>
              <a:spcAft>
                <a:spcPts val="600"/>
              </a:spcAft>
            </a:pPr>
            <a:r>
              <a:rPr lang="en-US" sz="1800" dirty="0">
                <a:solidFill>
                  <a:schemeClr val="bg1"/>
                </a:solidFill>
                <a:effectLst/>
                <a:ea typeface="Times New Roman" panose="02020603050405020304" pitchFamily="18" charset="0"/>
                <a:cs typeface="Times New Roman" panose="02020603050405020304" pitchFamily="18" charset="0"/>
              </a:rPr>
              <a:t>Do lifestyle factors, such as physical activity, add predictive value beyond biomarkers alone?</a:t>
            </a:r>
            <a:r>
              <a:rPr lang="en-US" dirty="0">
                <a:solidFill>
                  <a:schemeClr val="bg1"/>
                </a:solidFill>
                <a:effectLst/>
                <a:cs typeface="Times New Roman" panose="02020603050405020304" pitchFamily="18" charset="0"/>
              </a:rPr>
              <a:t> </a:t>
            </a:r>
            <a:endParaRPr lang="en-US" sz="2400" b="1" dirty="0">
              <a:solidFill>
                <a:schemeClr val="bg1"/>
              </a:solidFill>
              <a:cs typeface="Times New Roman" panose="02020603050405020304" pitchFamily="18" charset="0"/>
            </a:endParaRPr>
          </a:p>
        </p:txBody>
      </p:sp>
      <p:pic>
        <p:nvPicPr>
          <p:cNvPr id="3" name="Picture 2">
            <a:extLst>
              <a:ext uri="{FF2B5EF4-FFF2-40B4-BE49-F238E27FC236}">
                <a16:creationId xmlns:a16="http://schemas.microsoft.com/office/drawing/2014/main" id="{F150C022-BAE9-379A-981D-F9C83FC09C8C}"/>
              </a:ext>
            </a:extLst>
          </p:cNvPr>
          <p:cNvPicPr>
            <a:picLocks noChangeAspect="1"/>
          </p:cNvPicPr>
          <p:nvPr/>
        </p:nvPicPr>
        <p:blipFill>
          <a:blip r:embed="rId9"/>
          <a:stretch>
            <a:fillRect/>
          </a:stretch>
        </p:blipFill>
        <p:spPr>
          <a:xfrm>
            <a:off x="5549359" y="1337728"/>
            <a:ext cx="4660465" cy="3968095"/>
          </a:xfrm>
          <a:prstGeom prst="rect">
            <a:avLst/>
          </a:prstGeom>
        </p:spPr>
      </p:pic>
      <p:sp>
        <p:nvSpPr>
          <p:cNvPr id="5" name="TextBox 4">
            <a:extLst>
              <a:ext uri="{FF2B5EF4-FFF2-40B4-BE49-F238E27FC236}">
                <a16:creationId xmlns:a16="http://schemas.microsoft.com/office/drawing/2014/main" id="{1CC813A7-E1AF-443E-6048-B9C113EA72C7}"/>
              </a:ext>
            </a:extLst>
          </p:cNvPr>
          <p:cNvSpPr txBox="1"/>
          <p:nvPr/>
        </p:nvSpPr>
        <p:spPr>
          <a:xfrm>
            <a:off x="5478687" y="5299755"/>
            <a:ext cx="5095944" cy="646331"/>
          </a:xfrm>
          <a:prstGeom prst="rect">
            <a:avLst/>
          </a:prstGeom>
          <a:noFill/>
        </p:spPr>
        <p:txBody>
          <a:bodyPr wrap="square" rtlCol="0">
            <a:spAutoFit/>
          </a:bodyPr>
          <a:lstStyle/>
          <a:p>
            <a:pPr marL="0" marR="0">
              <a:spcBef>
                <a:spcPts val="0"/>
              </a:spcBef>
              <a:spcAft>
                <a:spcPts val="0"/>
              </a:spcAft>
            </a:pPr>
            <a:r>
              <a:rPr lang="en-US" sz="1200" b="1" dirty="0">
                <a:solidFill>
                  <a:srgbClr val="000000"/>
                </a:solidFill>
                <a:effectLst/>
                <a:ea typeface="Times New Roman" panose="02020603050405020304" pitchFamily="18" charset="0"/>
              </a:rPr>
              <a:t>Figure 4</a:t>
            </a:r>
            <a:endParaRPr lang="en-US" sz="1200" dirty="0">
              <a:effectLst/>
              <a:ea typeface="Times New Roman" panose="02020603050405020304" pitchFamily="18" charset="0"/>
            </a:endParaRPr>
          </a:p>
          <a:p>
            <a:pPr marL="0" marR="0">
              <a:spcBef>
                <a:spcPts val="0"/>
              </a:spcBef>
              <a:spcAft>
                <a:spcPts val="0"/>
              </a:spcAft>
            </a:pPr>
            <a:r>
              <a:rPr lang="en-US" sz="1200" i="1" dirty="0">
                <a:solidFill>
                  <a:srgbClr val="000000"/>
                </a:solidFill>
                <a:effectLst/>
                <a:ea typeface="Times New Roman" panose="02020603050405020304" pitchFamily="18" charset="0"/>
              </a:rPr>
              <a:t>Regression results for Research Question 2: Biomarkers plus lifestyle factors.</a:t>
            </a:r>
            <a:endParaRPr lang="en-US" sz="1200" dirty="0">
              <a:effectLst/>
              <a:ea typeface="Times New Roman" panose="02020603050405020304" pitchFamily="18" charset="0"/>
            </a:endParaRPr>
          </a:p>
          <a:p>
            <a:endParaRPr lang="en-US" sz="1200" dirty="0"/>
          </a:p>
        </p:txBody>
      </p:sp>
    </p:spTree>
    <p:extLst>
      <p:ext uri="{BB962C8B-B14F-4D97-AF65-F5344CB8AC3E}">
        <p14:creationId xmlns:p14="http://schemas.microsoft.com/office/powerpoint/2010/main" val="3591521618"/>
      </p:ext>
    </p:extLst>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A745280D-ED36-41FE-8EB1-CE597C99CFE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77167" y="608323"/>
            <a:ext cx="304800" cy="365750"/>
            <a:chOff x="215328" y="-46937"/>
            <a:chExt cx="304800" cy="2773841"/>
          </a:xfrm>
        </p:grpSpPr>
        <p:cxnSp>
          <p:nvCxnSpPr>
            <p:cNvPr id="24" name="Straight Connector 23">
              <a:extLst>
                <a:ext uri="{FF2B5EF4-FFF2-40B4-BE49-F238E27FC236}">
                  <a16:creationId xmlns:a16="http://schemas.microsoft.com/office/drawing/2014/main" id="{3D26CEB3-5AE4-4088-AD63-396DB50F289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AA9279A-AD34-474C-834E-6BF658144A5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B3589559-7D9A-4ECD-90BB-A5565E2DAE7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701B1A71-DCEA-4EB2-8133-98A2CD6F098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grpSp>
        <p:nvGrpSpPr>
          <p:cNvPr id="29" name="Group 28">
            <a:extLst>
              <a:ext uri="{FF2B5EF4-FFF2-40B4-BE49-F238E27FC236}">
                <a16:creationId xmlns:a16="http://schemas.microsoft.com/office/drawing/2014/main" id="{80E95A5C-1E97-41C3-9DEC-245FF6DEBF1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771793"/>
            <a:ext cx="10253971" cy="3494471"/>
            <a:chOff x="1" y="2075420"/>
            <a:chExt cx="12048729" cy="4093306"/>
          </a:xfrm>
        </p:grpSpPr>
        <p:sp>
          <p:nvSpPr>
            <p:cNvPr id="30" name="Oval 29">
              <a:extLst>
                <a:ext uri="{FF2B5EF4-FFF2-40B4-BE49-F238E27FC236}">
                  <a16:creationId xmlns:a16="http://schemas.microsoft.com/office/drawing/2014/main" id="{8D3C3374-C720-4FCD-B6CD-AEF1D1A61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Oval 30">
              <a:extLst>
                <a:ext uri="{FF2B5EF4-FFF2-40B4-BE49-F238E27FC236}">
                  <a16:creationId xmlns:a16="http://schemas.microsoft.com/office/drawing/2014/main" id="{7639E2EF-4D23-4EA3-B29E-D6362FF722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Oval 31">
              <a:extLst>
                <a:ext uri="{FF2B5EF4-FFF2-40B4-BE49-F238E27FC236}">
                  <a16:creationId xmlns:a16="http://schemas.microsoft.com/office/drawing/2014/main" id="{730820A4-6CEA-4BF7-8DE4-F5B2D2EB23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Oval 32">
              <a:extLst>
                <a:ext uri="{FF2B5EF4-FFF2-40B4-BE49-F238E27FC236}">
                  <a16:creationId xmlns:a16="http://schemas.microsoft.com/office/drawing/2014/main" id="{F320E002-8AED-4D4F-A104-0585FFFB9A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Oval 33">
              <a:extLst>
                <a:ext uri="{FF2B5EF4-FFF2-40B4-BE49-F238E27FC236}">
                  <a16:creationId xmlns:a16="http://schemas.microsoft.com/office/drawing/2014/main" id="{6A0BF3F3-3A09-42CE-9483-114BD01DD9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Oval 34">
              <a:extLst>
                <a:ext uri="{FF2B5EF4-FFF2-40B4-BE49-F238E27FC236}">
                  <a16:creationId xmlns:a16="http://schemas.microsoft.com/office/drawing/2014/main" id="{B233BD5C-DFC7-4EB7-B348-7C9B5B8D0A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9" name="Group 38">
            <a:extLst>
              <a:ext uri="{FF2B5EF4-FFF2-40B4-BE49-F238E27FC236}">
                <a16:creationId xmlns:a16="http://schemas.microsoft.com/office/drawing/2014/main" id="{A58DCE86-9AE1-46D1-96D6-04B8B3EDF6F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582336" y="785310"/>
            <a:ext cx="466916" cy="549007"/>
            <a:chOff x="7029447" y="3514725"/>
            <a:chExt cx="1285875" cy="549007"/>
          </a:xfrm>
        </p:grpSpPr>
        <p:cxnSp>
          <p:nvCxnSpPr>
            <p:cNvPr id="40" name="Straight Connector 39">
              <a:extLst>
                <a:ext uri="{FF2B5EF4-FFF2-40B4-BE49-F238E27FC236}">
                  <a16:creationId xmlns:a16="http://schemas.microsoft.com/office/drawing/2014/main" id="{89B74739-D423-4F25-A976-0A6CD86D173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6018E700-FF08-42AA-9237-24E7A74AD38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46B3488A-8A55-403E-B9C9-75AFA0CF53E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5089B9D-BA8D-4A64-B95F-33940D9D686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grpSp>
        <p:nvGrpSpPr>
          <p:cNvPr id="47" name="Group 46">
            <a:extLst>
              <a:ext uri="{FF2B5EF4-FFF2-40B4-BE49-F238E27FC236}">
                <a16:creationId xmlns:a16="http://schemas.microsoft.com/office/drawing/2014/main" id="{23B58CC6-A99E-43AF-A467-256F19287FB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41614" y="5031319"/>
            <a:ext cx="1097756" cy="549007"/>
            <a:chOff x="7029447" y="3514725"/>
            <a:chExt cx="1285875" cy="549007"/>
          </a:xfrm>
        </p:grpSpPr>
        <p:cxnSp>
          <p:nvCxnSpPr>
            <p:cNvPr id="48" name="Straight Connector 47">
              <a:extLst>
                <a:ext uri="{FF2B5EF4-FFF2-40B4-BE49-F238E27FC236}">
                  <a16:creationId xmlns:a16="http://schemas.microsoft.com/office/drawing/2014/main" id="{8FE97852-3A18-4317-B17E-8C45174F96F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F9D0BC6E-6D0B-4589-B1BF-372BAA38395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530B892E-E062-4B0A-B79E-E55D36EC9AE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8D1A4DF9-C28A-4C0A-B273-702F0C4880F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9" name="TextBox 7">
            <a:extLst>
              <a:ext uri="{FF2B5EF4-FFF2-40B4-BE49-F238E27FC236}">
                <a16:creationId xmlns:a16="http://schemas.microsoft.com/office/drawing/2014/main" id="{8E63C1F5-B88C-24AD-C2C3-84AEA6714623}"/>
              </a:ext>
            </a:extLst>
          </p:cNvPr>
          <p:cNvSpPr txBox="1"/>
          <p:nvPr/>
        </p:nvSpPr>
        <p:spPr>
          <a:xfrm>
            <a:off x="520977" y="189365"/>
            <a:ext cx="9514143" cy="435045"/>
          </a:xfrm>
          <a:prstGeom prst="rect">
            <a:avLst/>
          </a:prstGeom>
          <a:noFill/>
        </p:spPr>
        <p:txBody>
          <a:bodyPr vert="horz" lIns="91440" tIns="45720" rIns="91440" bIns="45720" rtlCol="0" anchor="ctr">
            <a:normAutofit fontScale="70000" lnSpcReduction="20000"/>
          </a:bodyPr>
          <a:lstStyle/>
          <a:p>
            <a:pPr>
              <a:lnSpc>
                <a:spcPct val="90000"/>
              </a:lnSpc>
              <a:spcBef>
                <a:spcPct val="0"/>
              </a:spcBef>
              <a:spcAft>
                <a:spcPts val="600"/>
              </a:spcAft>
            </a:pPr>
            <a:r>
              <a:rPr lang="en-US" sz="4100" b="1" kern="1200" dirty="0">
                <a:solidFill>
                  <a:schemeClr val="bg1"/>
                </a:solidFill>
                <a:latin typeface="+mj-lt"/>
                <a:ea typeface="+mj-ea"/>
                <a:cs typeface="+mj-cs"/>
              </a:rPr>
              <a:t>Multiple Linear Regression Results – Research Question 3</a:t>
            </a:r>
            <a:endParaRPr lang="en-US" sz="4100" b="0" i="0" u="none" strike="noStrike" kern="1200" dirty="0">
              <a:solidFill>
                <a:schemeClr val="bg1"/>
              </a:solidFill>
              <a:effectLst/>
              <a:latin typeface="+mj-lt"/>
              <a:ea typeface="+mj-ea"/>
              <a:cs typeface="+mj-cs"/>
            </a:endParaRPr>
          </a:p>
        </p:txBody>
      </p:sp>
      <p:graphicFrame>
        <p:nvGraphicFramePr>
          <p:cNvPr id="53" name="TextBox 2">
            <a:extLst>
              <a:ext uri="{FF2B5EF4-FFF2-40B4-BE49-F238E27FC236}">
                <a16:creationId xmlns:a16="http://schemas.microsoft.com/office/drawing/2014/main" id="{002051AC-E956-94CE-B18A-95857AF1D137}"/>
              </a:ext>
            </a:extLst>
          </p:cNvPr>
          <p:cNvGraphicFramePr/>
          <p:nvPr>
            <p:extLst>
              <p:ext uri="{D42A27DB-BD31-4B8C-83A1-F6EECF244321}">
                <p14:modId xmlns:p14="http://schemas.microsoft.com/office/powerpoint/2010/main" val="3421806982"/>
              </p:ext>
            </p:extLst>
          </p:nvPr>
        </p:nvGraphicFramePr>
        <p:xfrm>
          <a:off x="196224" y="1168895"/>
          <a:ext cx="5286449" cy="424731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4" name="TextBox 3">
            <a:extLst>
              <a:ext uri="{FF2B5EF4-FFF2-40B4-BE49-F238E27FC236}">
                <a16:creationId xmlns:a16="http://schemas.microsoft.com/office/drawing/2014/main" id="{F18A5215-9DBE-0F34-3776-2BB8D456ACDE}"/>
              </a:ext>
            </a:extLst>
          </p:cNvPr>
          <p:cNvSpPr txBox="1"/>
          <p:nvPr/>
        </p:nvSpPr>
        <p:spPr>
          <a:xfrm>
            <a:off x="549560" y="536965"/>
            <a:ext cx="8418854" cy="1015663"/>
          </a:xfrm>
          <a:prstGeom prst="rect">
            <a:avLst/>
          </a:prstGeom>
          <a:noFill/>
        </p:spPr>
        <p:txBody>
          <a:bodyPr wrap="square" rtlCol="0">
            <a:spAutoFit/>
          </a:bodyPr>
          <a:lstStyle/>
          <a:p>
            <a:pPr marL="0" marR="0">
              <a:spcBef>
                <a:spcPts val="0"/>
              </a:spcBef>
              <a:spcAft>
                <a:spcPts val="0"/>
              </a:spcAft>
            </a:pPr>
            <a:r>
              <a:rPr lang="en-US" sz="1800" dirty="0">
                <a:solidFill>
                  <a:srgbClr val="000000"/>
                </a:solidFill>
                <a:effectLst/>
                <a:latin typeface="Times New Roman" panose="02020603050405020304" pitchFamily="18" charset="0"/>
                <a:ea typeface="Times New Roman" panose="02020603050405020304" pitchFamily="18" charset="0"/>
              </a:rPr>
              <a:t>Is the mean difference between biological and chronological age greater among individuals with poor health indicators?</a:t>
            </a:r>
            <a:endParaRPr lang="en-US" sz="1800" dirty="0">
              <a:effectLst/>
              <a:latin typeface="Times New Roman" panose="02020603050405020304" pitchFamily="18" charset="0"/>
              <a:ea typeface="Times New Roman" panose="02020603050405020304" pitchFamily="18" charset="0"/>
            </a:endParaRPr>
          </a:p>
          <a:p>
            <a:pPr>
              <a:spcAft>
                <a:spcPts val="600"/>
              </a:spcAft>
            </a:pPr>
            <a:endParaRPr lang="en-US" sz="2400" b="1"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8F56F660-9AB7-A9C5-E0F3-BC450FDDFA30}"/>
              </a:ext>
            </a:extLst>
          </p:cNvPr>
          <p:cNvPicPr>
            <a:picLocks noChangeAspect="1"/>
          </p:cNvPicPr>
          <p:nvPr/>
        </p:nvPicPr>
        <p:blipFill>
          <a:blip r:embed="rId9"/>
          <a:stretch>
            <a:fillRect/>
          </a:stretch>
        </p:blipFill>
        <p:spPr>
          <a:xfrm>
            <a:off x="5572252" y="1168895"/>
            <a:ext cx="4703876" cy="4073472"/>
          </a:xfrm>
          <a:prstGeom prst="rect">
            <a:avLst/>
          </a:prstGeom>
        </p:spPr>
      </p:pic>
      <p:sp>
        <p:nvSpPr>
          <p:cNvPr id="6" name="TextBox 5">
            <a:extLst>
              <a:ext uri="{FF2B5EF4-FFF2-40B4-BE49-F238E27FC236}">
                <a16:creationId xmlns:a16="http://schemas.microsoft.com/office/drawing/2014/main" id="{0EE8B3DD-A8BD-95EA-D8B7-4D48BBA6919A}"/>
              </a:ext>
            </a:extLst>
          </p:cNvPr>
          <p:cNvSpPr txBox="1"/>
          <p:nvPr/>
        </p:nvSpPr>
        <p:spPr>
          <a:xfrm>
            <a:off x="5572252" y="5212521"/>
            <a:ext cx="4898195" cy="923330"/>
          </a:xfrm>
          <a:prstGeom prst="rect">
            <a:avLst/>
          </a:prstGeom>
          <a:noFill/>
        </p:spPr>
        <p:txBody>
          <a:bodyPr wrap="square" rtlCol="0">
            <a:spAutoFit/>
          </a:bodyPr>
          <a:lstStyle/>
          <a:p>
            <a:pPr marL="0" marR="0">
              <a:spcBef>
                <a:spcPts val="0"/>
              </a:spcBef>
              <a:spcAft>
                <a:spcPts val="0"/>
              </a:spcAft>
            </a:pPr>
            <a:r>
              <a:rPr lang="en-US" sz="1200" b="1" dirty="0">
                <a:solidFill>
                  <a:srgbClr val="000000"/>
                </a:solidFill>
                <a:effectLst/>
                <a:ea typeface="Times New Roman" panose="02020603050405020304" pitchFamily="18" charset="0"/>
              </a:rPr>
              <a:t>Figure 5</a:t>
            </a:r>
            <a:endParaRPr lang="en-US" sz="1200" dirty="0">
              <a:effectLst/>
              <a:ea typeface="Times New Roman" panose="02020603050405020304" pitchFamily="18" charset="0"/>
            </a:endParaRPr>
          </a:p>
          <a:p>
            <a:pPr marL="0" marR="0">
              <a:spcBef>
                <a:spcPts val="0"/>
              </a:spcBef>
              <a:spcAft>
                <a:spcPts val="0"/>
              </a:spcAft>
            </a:pPr>
            <a:r>
              <a:rPr lang="en-US" sz="1200" i="1" dirty="0">
                <a:solidFill>
                  <a:srgbClr val="000000"/>
                </a:solidFill>
                <a:effectLst/>
                <a:ea typeface="Times New Roman" panose="02020603050405020304" pitchFamily="18" charset="0"/>
              </a:rPr>
              <a:t>Regression results for Research Question 3: Full model with biomarkers, lifestyle, and health indicators.</a:t>
            </a:r>
            <a:endParaRPr lang="en-US" sz="1200" dirty="0">
              <a:effectLst/>
              <a:ea typeface="Times New Roman" panose="02020603050405020304" pitchFamily="18" charset="0"/>
            </a:endParaRPr>
          </a:p>
          <a:p>
            <a:endParaRPr lang="en-US" dirty="0"/>
          </a:p>
        </p:txBody>
      </p:sp>
    </p:spTree>
    <p:extLst>
      <p:ext uri="{BB962C8B-B14F-4D97-AF65-F5344CB8AC3E}">
        <p14:creationId xmlns:p14="http://schemas.microsoft.com/office/powerpoint/2010/main" val="3170011768"/>
      </p:ext>
    </p:extLst>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6" name="Picture 6"/>
          <p:cNvPicPr>
            <a:picLocks noChangeAspect="1"/>
          </p:cNvPicPr>
          <p:nvPr/>
        </p:nvPicPr>
        <p:blipFill>
          <a:blip r:embed="rId4"/>
          <a:srcRect l="50000" r="50000"/>
          <a:stretch>
            <a:fillRect/>
          </a:stretch>
        </p:blipFill>
        <p:spPr>
          <a:xfrm>
            <a:off x="723900" y="1270000"/>
            <a:ext cx="0" cy="4381500"/>
          </a:xfrm>
          <a:prstGeom prst="rect">
            <a:avLst/>
          </a:prstGeom>
        </p:spPr>
      </p:pic>
      <p:pic>
        <p:nvPicPr>
          <p:cNvPr id="7" name="Picture 7"/>
          <p:cNvPicPr>
            <a:picLocks noChangeAspect="1"/>
          </p:cNvPicPr>
          <p:nvPr/>
        </p:nvPicPr>
        <p:blipFill>
          <a:blip r:embed="rId5"/>
          <a:srcRect l="50000" r="50000"/>
          <a:stretch>
            <a:fillRect/>
          </a:stretch>
        </p:blipFill>
        <p:spPr>
          <a:xfrm>
            <a:off x="3975100" y="1320800"/>
            <a:ext cx="0" cy="4330700"/>
          </a:xfrm>
          <a:prstGeom prst="rect">
            <a:avLst/>
          </a:prstGeom>
        </p:spPr>
      </p:pic>
      <p:pic>
        <p:nvPicPr>
          <p:cNvPr id="8" name="Picture 8"/>
          <p:cNvPicPr>
            <a:picLocks noChangeAspect="1"/>
          </p:cNvPicPr>
          <p:nvPr/>
        </p:nvPicPr>
        <p:blipFill>
          <a:blip r:embed="rId6"/>
          <a:srcRect l="50000" r="50000"/>
          <a:stretch>
            <a:fillRect/>
          </a:stretch>
        </p:blipFill>
        <p:spPr>
          <a:xfrm>
            <a:off x="7226300" y="1320800"/>
            <a:ext cx="0" cy="4330700"/>
          </a:xfrm>
          <a:prstGeom prst="rect">
            <a:avLst/>
          </a:prstGeom>
        </p:spPr>
      </p:pic>
      <p:sp>
        <p:nvSpPr>
          <p:cNvPr id="20" name="TextBox 7">
            <a:extLst>
              <a:ext uri="{FF2B5EF4-FFF2-40B4-BE49-F238E27FC236}">
                <a16:creationId xmlns:a16="http://schemas.microsoft.com/office/drawing/2014/main" id="{02850493-4B10-F307-139C-567A544C2F2F}"/>
              </a:ext>
            </a:extLst>
          </p:cNvPr>
          <p:cNvSpPr txBox="1"/>
          <p:nvPr/>
        </p:nvSpPr>
        <p:spPr>
          <a:xfrm>
            <a:off x="920750" y="203200"/>
            <a:ext cx="8762992" cy="304800"/>
          </a:xfrm>
          <a:prstGeom prst="rect">
            <a:avLst/>
          </a:prstGeom>
          <a:solidFill>
            <a:srgbClr val="000000">
              <a:alpha val="0"/>
            </a:srgbClr>
          </a:solidFill>
        </p:spPr>
        <p:txBody>
          <a:bodyPr lIns="0" tIns="0" rIns="0" bIns="0" rtlCol="0" anchor="ctr"/>
          <a:lstStyle/>
          <a:p>
            <a:pPr algn="l"/>
            <a:r>
              <a:rPr lang="en-US" sz="3200" b="1" i="0" u="none" strike="noStrike" dirty="0">
                <a:solidFill>
                  <a:srgbClr val="000000"/>
                </a:solidFill>
                <a:effectLst/>
                <a:latin typeface="Times New Roman" panose="02020603050405020304" pitchFamily="18" charset="0"/>
                <a:cs typeface="Times New Roman" panose="02020603050405020304" pitchFamily="18" charset="0"/>
              </a:rPr>
              <a:t>Linear Regression vs. Machine Learning Models</a:t>
            </a:r>
            <a:endParaRPr lang="en-US" sz="3200" b="0" i="0" u="none" strike="noStrike" dirty="0">
              <a:solidFill>
                <a:srgbClr val="000000"/>
              </a:solidFill>
              <a:effectLst/>
              <a:latin typeface="Times New Roman" panose="02020603050405020304" pitchFamily="18" charset="0"/>
              <a:cs typeface="Times New Roman" panose="02020603050405020304" pitchFamily="18" charset="0"/>
            </a:endParaRPr>
          </a:p>
        </p:txBody>
      </p:sp>
      <p:pic>
        <p:nvPicPr>
          <p:cNvPr id="25" name="Picture 24" descr="A screenshot of a computer&#10;&#10;Description automatically generated">
            <a:extLst>
              <a:ext uri="{FF2B5EF4-FFF2-40B4-BE49-F238E27FC236}">
                <a16:creationId xmlns:a16="http://schemas.microsoft.com/office/drawing/2014/main" id="{60F9460A-0FAD-B1CB-602D-90A52B523A1B}"/>
              </a:ext>
            </a:extLst>
          </p:cNvPr>
          <p:cNvPicPr>
            <a:picLocks noChangeAspect="1"/>
          </p:cNvPicPr>
          <p:nvPr/>
        </p:nvPicPr>
        <p:blipFill>
          <a:blip r:embed="rId7"/>
          <a:stretch>
            <a:fillRect/>
          </a:stretch>
        </p:blipFill>
        <p:spPr>
          <a:xfrm>
            <a:off x="6407150" y="641350"/>
            <a:ext cx="2743200" cy="1980867"/>
          </a:xfrm>
          <a:prstGeom prst="rect">
            <a:avLst/>
          </a:prstGeom>
        </p:spPr>
      </p:pic>
      <p:pic>
        <p:nvPicPr>
          <p:cNvPr id="26" name="Picture 25" descr="A graph with a red line&#10;&#10;Description automatically generated">
            <a:extLst>
              <a:ext uri="{FF2B5EF4-FFF2-40B4-BE49-F238E27FC236}">
                <a16:creationId xmlns:a16="http://schemas.microsoft.com/office/drawing/2014/main" id="{13FA265D-6D06-0123-9428-8AE313E89AF4}"/>
              </a:ext>
            </a:extLst>
          </p:cNvPr>
          <p:cNvPicPr>
            <a:picLocks noChangeAspect="1"/>
          </p:cNvPicPr>
          <p:nvPr/>
        </p:nvPicPr>
        <p:blipFill>
          <a:blip r:embed="rId8"/>
          <a:stretch>
            <a:fillRect/>
          </a:stretch>
        </p:blipFill>
        <p:spPr>
          <a:xfrm>
            <a:off x="5410984" y="2791425"/>
            <a:ext cx="4696259" cy="2860075"/>
          </a:xfrm>
          <a:prstGeom prst="rect">
            <a:avLst/>
          </a:prstGeom>
        </p:spPr>
      </p:pic>
      <p:graphicFrame>
        <p:nvGraphicFramePr>
          <p:cNvPr id="28" name="TextBox 22">
            <a:extLst>
              <a:ext uri="{FF2B5EF4-FFF2-40B4-BE49-F238E27FC236}">
                <a16:creationId xmlns:a16="http://schemas.microsoft.com/office/drawing/2014/main" id="{48C65F16-EF5A-B4B5-D5B3-E0B497534099}"/>
              </a:ext>
            </a:extLst>
          </p:cNvPr>
          <p:cNvGraphicFramePr/>
          <p:nvPr>
            <p:extLst>
              <p:ext uri="{D42A27DB-BD31-4B8C-83A1-F6EECF244321}">
                <p14:modId xmlns:p14="http://schemas.microsoft.com/office/powerpoint/2010/main" val="3903683353"/>
              </p:ext>
            </p:extLst>
          </p:nvPr>
        </p:nvGraphicFramePr>
        <p:xfrm>
          <a:off x="247575" y="776392"/>
          <a:ext cx="4913197" cy="4741236"/>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
        <p:nvSpPr>
          <p:cNvPr id="27" name="TextBox 26">
            <a:extLst>
              <a:ext uri="{FF2B5EF4-FFF2-40B4-BE49-F238E27FC236}">
                <a16:creationId xmlns:a16="http://schemas.microsoft.com/office/drawing/2014/main" id="{B3377F30-6FBB-91E3-97F4-8F93C1881DE7}"/>
              </a:ext>
            </a:extLst>
          </p:cNvPr>
          <p:cNvSpPr txBox="1"/>
          <p:nvPr/>
        </p:nvSpPr>
        <p:spPr>
          <a:xfrm>
            <a:off x="5404381" y="858055"/>
            <a:ext cx="1033526" cy="1615827"/>
          </a:xfrm>
          <a:prstGeom prst="rect">
            <a:avLst/>
          </a:prstGeom>
          <a:noFill/>
        </p:spPr>
        <p:txBody>
          <a:bodyPr wrap="square" rtlCol="0">
            <a:spAutoFit/>
          </a:bodyPr>
          <a:lstStyle/>
          <a:p>
            <a:pPr marL="0" marR="0">
              <a:spcBef>
                <a:spcPts val="0"/>
              </a:spcBef>
              <a:spcAft>
                <a:spcPts val="0"/>
              </a:spcAft>
            </a:pPr>
            <a:r>
              <a:rPr lang="en-US" sz="1100" b="1" dirty="0">
                <a:solidFill>
                  <a:srgbClr val="000000"/>
                </a:solidFill>
                <a:effectLst/>
                <a:ea typeface="Times New Roman" panose="02020603050405020304" pitchFamily="18" charset="0"/>
              </a:rPr>
              <a:t>Figure 6</a:t>
            </a:r>
            <a:endParaRPr lang="en-US" sz="1100" dirty="0">
              <a:effectLst/>
              <a:ea typeface="Times New Roman" panose="02020603050405020304" pitchFamily="18" charset="0"/>
            </a:endParaRPr>
          </a:p>
          <a:p>
            <a:pPr marL="0" marR="0">
              <a:spcBef>
                <a:spcPts val="0"/>
              </a:spcBef>
              <a:spcAft>
                <a:spcPts val="0"/>
              </a:spcAft>
            </a:pPr>
            <a:r>
              <a:rPr lang="en-US" sz="1100" i="1" dirty="0">
                <a:solidFill>
                  <a:srgbClr val="000000"/>
                </a:solidFill>
                <a:effectLst/>
                <a:ea typeface="Times New Roman" panose="02020603050405020304" pitchFamily="18" charset="0"/>
              </a:rPr>
              <a:t>Random Forest Model Results: R² Score, RMSE, MAE, and Top 10 Feature Importance.</a:t>
            </a:r>
            <a:endParaRPr lang="en-US" sz="1100" dirty="0">
              <a:effectLst/>
              <a:ea typeface="Times New Roman" panose="02020603050405020304" pitchFamily="18" charset="0"/>
            </a:endParaRPr>
          </a:p>
          <a:p>
            <a:endParaRPr lang="en-US" sz="1100" dirty="0"/>
          </a:p>
        </p:txBody>
      </p:sp>
      <p:sp>
        <p:nvSpPr>
          <p:cNvPr id="29" name="TextBox 28">
            <a:extLst>
              <a:ext uri="{FF2B5EF4-FFF2-40B4-BE49-F238E27FC236}">
                <a16:creationId xmlns:a16="http://schemas.microsoft.com/office/drawing/2014/main" id="{92E417C8-1872-1C31-B953-DB18D827D33C}"/>
              </a:ext>
            </a:extLst>
          </p:cNvPr>
          <p:cNvSpPr txBox="1"/>
          <p:nvPr/>
        </p:nvSpPr>
        <p:spPr>
          <a:xfrm>
            <a:off x="5637351" y="2870780"/>
            <a:ext cx="2013693" cy="430887"/>
          </a:xfrm>
          <a:prstGeom prst="rect">
            <a:avLst/>
          </a:prstGeom>
          <a:noFill/>
        </p:spPr>
        <p:txBody>
          <a:bodyPr wrap="none" rtlCol="0">
            <a:spAutoFit/>
          </a:bodyPr>
          <a:lstStyle/>
          <a:p>
            <a:pPr marL="0" marR="0">
              <a:spcBef>
                <a:spcPts val="0"/>
              </a:spcBef>
              <a:spcAft>
                <a:spcPts val="0"/>
              </a:spcAft>
            </a:pPr>
            <a:r>
              <a:rPr lang="en-US" sz="1100" b="1" dirty="0">
                <a:solidFill>
                  <a:srgbClr val="000000"/>
                </a:solidFill>
                <a:effectLst/>
                <a:ea typeface="Times New Roman" panose="02020603050405020304" pitchFamily="18" charset="0"/>
              </a:rPr>
              <a:t>Figure 7</a:t>
            </a:r>
            <a:endParaRPr lang="en-US" sz="1100" dirty="0">
              <a:effectLst/>
              <a:ea typeface="Times New Roman" panose="02020603050405020304" pitchFamily="18" charset="0"/>
            </a:endParaRPr>
          </a:p>
          <a:p>
            <a:r>
              <a:rPr lang="en-US" sz="1100" i="1" dirty="0">
                <a:solidFill>
                  <a:srgbClr val="000000"/>
                </a:solidFill>
                <a:effectLst/>
                <a:ea typeface="Times New Roman" panose="02020603050405020304" pitchFamily="18" charset="0"/>
              </a:rPr>
              <a:t>Model performance comparison</a:t>
            </a:r>
            <a:endParaRPr lang="en-US" sz="110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6" name="Group 35">
            <a:extLst>
              <a:ext uri="{FF2B5EF4-FFF2-40B4-BE49-F238E27FC236}">
                <a16:creationId xmlns:a16="http://schemas.microsoft.com/office/drawing/2014/main" id="{114ED94A-C85D-4CD3-4205-438D21CE6B3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354" y="0"/>
            <a:ext cx="4436706" cy="5876067"/>
            <a:chOff x="-19217" y="-1"/>
            <a:chExt cx="5213267" cy="6883030"/>
          </a:xfrm>
        </p:grpSpPr>
        <p:sp>
          <p:nvSpPr>
            <p:cNvPr id="37" name="Rectangle 36">
              <a:extLst>
                <a:ext uri="{FF2B5EF4-FFF2-40B4-BE49-F238E27FC236}">
                  <a16:creationId xmlns:a16="http://schemas.microsoft.com/office/drawing/2014/main" id="{E642BDB2-BF67-1D53-1C70-0B41D709E4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06" y="0"/>
              <a:ext cx="5204956" cy="6883029"/>
            </a:xfrm>
            <a:prstGeom prst="rect">
              <a:avLst/>
            </a:prstGeom>
            <a:gradFill>
              <a:gsLst>
                <a:gs pos="7000">
                  <a:schemeClr val="accent2"/>
                </a:gs>
                <a:gs pos="100000">
                  <a:schemeClr val="accent5"/>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Rectangle 37">
              <a:extLst>
                <a:ext uri="{FF2B5EF4-FFF2-40B4-BE49-F238E27FC236}">
                  <a16:creationId xmlns:a16="http://schemas.microsoft.com/office/drawing/2014/main" id="{58E0D8CE-5DBF-B664-EB48-C29BF8AB48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19217" y="1731909"/>
              <a:ext cx="5204963" cy="5144400"/>
            </a:xfrm>
            <a:prstGeom prst="rect">
              <a:avLst/>
            </a:prstGeom>
            <a:gradFill flip="none" rotWithShape="1">
              <a:gsLst>
                <a:gs pos="0">
                  <a:schemeClr val="accent5">
                    <a:lumMod val="75000"/>
                  </a:schemeClr>
                </a:gs>
                <a:gs pos="60000">
                  <a:schemeClr val="accent5">
                    <a:lumMod val="60000"/>
                    <a:lumOff val="40000"/>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39" name="Rectangle 38">
              <a:extLst>
                <a:ext uri="{FF2B5EF4-FFF2-40B4-BE49-F238E27FC236}">
                  <a16:creationId xmlns:a16="http://schemas.microsoft.com/office/drawing/2014/main" id="{DFD140CE-7DE2-C88F-5EAE-F45EB69E6A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10" y="6723"/>
              <a:ext cx="3834567" cy="6876300"/>
            </a:xfrm>
            <a:prstGeom prst="rect">
              <a:avLst/>
            </a:prstGeom>
            <a:gradFill flip="none" rotWithShape="1">
              <a:gsLst>
                <a:gs pos="3000">
                  <a:schemeClr val="accent2">
                    <a:lumMod val="60000"/>
                    <a:lumOff val="40000"/>
                    <a:alpha val="78000"/>
                  </a:schemeClr>
                </a:gs>
                <a:gs pos="42000">
                  <a:schemeClr val="accent2">
                    <a:alpha val="0"/>
                  </a:schemeClr>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ectangle 39">
              <a:extLst>
                <a:ext uri="{FF2B5EF4-FFF2-40B4-BE49-F238E27FC236}">
                  <a16:creationId xmlns:a16="http://schemas.microsoft.com/office/drawing/2014/main" id="{557E87E3-413F-10EF-63D8-6016E986C9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844601" y="833689"/>
              <a:ext cx="6872341" cy="5204961"/>
            </a:xfrm>
            <a:prstGeom prst="rect">
              <a:avLst/>
            </a:prstGeom>
            <a:gradFill>
              <a:gsLst>
                <a:gs pos="0">
                  <a:schemeClr val="accent5">
                    <a:alpha val="86000"/>
                  </a:schemeClr>
                </a:gs>
                <a:gs pos="57000">
                  <a:schemeClr val="accent2">
                    <a:alpha val="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extBox 7">
            <a:extLst>
              <a:ext uri="{FF2B5EF4-FFF2-40B4-BE49-F238E27FC236}">
                <a16:creationId xmlns:a16="http://schemas.microsoft.com/office/drawing/2014/main" id="{47F2213C-8AE7-5E90-394B-0CD109298F53}"/>
              </a:ext>
            </a:extLst>
          </p:cNvPr>
          <p:cNvSpPr txBox="1"/>
          <p:nvPr/>
        </p:nvSpPr>
        <p:spPr>
          <a:xfrm>
            <a:off x="522531" y="2315970"/>
            <a:ext cx="2724496" cy="609601"/>
          </a:xfrm>
          <a:prstGeom prst="rect">
            <a:avLst/>
          </a:prstGeom>
        </p:spPr>
        <p:txBody>
          <a:bodyPr vert="horz" lIns="91440" tIns="45720" rIns="91440" bIns="45720" rtlCol="0" anchor="b">
            <a:normAutofit/>
          </a:bodyPr>
          <a:lstStyle/>
          <a:p>
            <a:pPr algn="r">
              <a:lnSpc>
                <a:spcPct val="90000"/>
              </a:lnSpc>
              <a:spcBef>
                <a:spcPct val="0"/>
              </a:spcBef>
              <a:spcAft>
                <a:spcPts val="600"/>
              </a:spcAft>
            </a:pPr>
            <a:r>
              <a:rPr lang="en-US" sz="3400" b="1" i="0" u="none" strike="noStrike" kern="1200" dirty="0">
                <a:solidFill>
                  <a:srgbClr val="FFFFFF"/>
                </a:solidFill>
                <a:effectLst/>
                <a:latin typeface="+mj-lt"/>
                <a:ea typeface="+mj-ea"/>
                <a:cs typeface="+mj-cs"/>
              </a:rPr>
              <a:t>Conclusion</a:t>
            </a:r>
            <a:endParaRPr lang="en-US" sz="3400" b="0" i="0" u="none" strike="noStrike" kern="1200" dirty="0">
              <a:solidFill>
                <a:srgbClr val="FFFFFF"/>
              </a:solidFill>
              <a:effectLst/>
              <a:latin typeface="+mj-lt"/>
              <a:ea typeface="+mj-ea"/>
              <a:cs typeface="+mj-cs"/>
            </a:endParaRPr>
          </a:p>
        </p:txBody>
      </p:sp>
      <p:sp>
        <p:nvSpPr>
          <p:cNvPr id="3" name="TextBox 2">
            <a:extLst>
              <a:ext uri="{FF2B5EF4-FFF2-40B4-BE49-F238E27FC236}">
                <a16:creationId xmlns:a16="http://schemas.microsoft.com/office/drawing/2014/main" id="{0C1C323B-233B-46BD-56F3-6C7038899434}"/>
              </a:ext>
            </a:extLst>
          </p:cNvPr>
          <p:cNvSpPr txBox="1"/>
          <p:nvPr/>
        </p:nvSpPr>
        <p:spPr>
          <a:xfrm>
            <a:off x="4578350" y="554869"/>
            <a:ext cx="5578874" cy="4734681"/>
          </a:xfrm>
          <a:prstGeom prst="rect">
            <a:avLst/>
          </a:prstGeom>
        </p:spPr>
        <p:txBody>
          <a:bodyPr vert="horz" lIns="91440" tIns="45720" rIns="91440" bIns="45720" rtlCol="0" anchor="ctr">
            <a:normAutofit/>
          </a:bodyPr>
          <a:lstStyle/>
          <a:p>
            <a:pPr marL="285750" indent="-228600">
              <a:lnSpc>
                <a:spcPct val="90000"/>
              </a:lnSpc>
              <a:spcAft>
                <a:spcPts val="600"/>
              </a:spcAft>
              <a:buFont typeface="Arial" panose="020B0604020202020204" pitchFamily="34" charset="0"/>
              <a:buChar char="•"/>
            </a:pPr>
            <a:r>
              <a:rPr lang="en-US" sz="1700" dirty="0"/>
              <a:t>Biological age can be predicted using a combination of biomarkers, lifestyle factors, and demographic data</a:t>
            </a:r>
          </a:p>
          <a:p>
            <a:pPr marL="285750" indent="-228600">
              <a:lnSpc>
                <a:spcPct val="90000"/>
              </a:lnSpc>
              <a:spcAft>
                <a:spcPts val="600"/>
              </a:spcAft>
              <a:buFont typeface="Arial" panose="020B0604020202020204" pitchFamily="34" charset="0"/>
              <a:buChar char="•"/>
            </a:pPr>
            <a:endParaRPr lang="en-US" sz="1700" dirty="0"/>
          </a:p>
          <a:p>
            <a:pPr marL="285750" indent="-228600">
              <a:lnSpc>
                <a:spcPct val="90000"/>
              </a:lnSpc>
              <a:spcAft>
                <a:spcPts val="600"/>
              </a:spcAft>
              <a:buFont typeface="Arial" panose="020B0604020202020204" pitchFamily="34" charset="0"/>
              <a:buChar char="•"/>
            </a:pPr>
            <a:r>
              <a:rPr lang="en-US" sz="1700" dirty="0"/>
              <a:t>Telomere length, CRP, vitamin D, gender, weight, BMI, and self-rated health are key predictors of biological age</a:t>
            </a:r>
          </a:p>
          <a:p>
            <a:pPr marL="285750" indent="-228600">
              <a:lnSpc>
                <a:spcPct val="90000"/>
              </a:lnSpc>
              <a:spcAft>
                <a:spcPts val="600"/>
              </a:spcAft>
              <a:buFont typeface="Arial" panose="020B0604020202020204" pitchFamily="34" charset="0"/>
              <a:buChar char="•"/>
            </a:pPr>
            <a:endParaRPr lang="en-US" sz="1700" dirty="0"/>
          </a:p>
          <a:p>
            <a:pPr marL="285750" indent="-228600">
              <a:lnSpc>
                <a:spcPct val="90000"/>
              </a:lnSpc>
              <a:spcAft>
                <a:spcPts val="600"/>
              </a:spcAft>
              <a:buFont typeface="Arial" panose="020B0604020202020204" pitchFamily="34" charset="0"/>
              <a:buChar char="•"/>
            </a:pPr>
            <a:r>
              <a:rPr lang="en-US" sz="1700" dirty="0"/>
              <a:t>Machine learning models (Random Forest, Bagged Trees) outperformed traditional linear regression in accuracy</a:t>
            </a:r>
          </a:p>
          <a:p>
            <a:pPr marL="285750" indent="-228600">
              <a:lnSpc>
                <a:spcPct val="90000"/>
              </a:lnSpc>
              <a:spcAft>
                <a:spcPts val="600"/>
              </a:spcAft>
              <a:buFont typeface="Arial" panose="020B0604020202020204" pitchFamily="34" charset="0"/>
              <a:buChar char="•"/>
            </a:pPr>
            <a:endParaRPr lang="en-US" sz="1700" dirty="0"/>
          </a:p>
          <a:p>
            <a:pPr marL="285750" indent="-228600">
              <a:lnSpc>
                <a:spcPct val="90000"/>
              </a:lnSpc>
              <a:spcAft>
                <a:spcPts val="600"/>
              </a:spcAft>
              <a:buFont typeface="Arial" panose="020B0604020202020204" pitchFamily="34" charset="0"/>
              <a:buChar char="•"/>
            </a:pPr>
            <a:r>
              <a:rPr lang="en-US" sz="1700" dirty="0"/>
              <a:t>Modifiable factors like inflammation and physical activity influence how fast we age biologically</a:t>
            </a:r>
          </a:p>
          <a:p>
            <a:pPr marL="285750" indent="-228600">
              <a:lnSpc>
                <a:spcPct val="90000"/>
              </a:lnSpc>
              <a:spcAft>
                <a:spcPts val="600"/>
              </a:spcAft>
              <a:buFont typeface="Arial" panose="020B0604020202020204" pitchFamily="34" charset="0"/>
              <a:buChar char="•"/>
            </a:pPr>
            <a:endParaRPr lang="en-US" sz="1700" dirty="0"/>
          </a:p>
          <a:p>
            <a:pPr marL="285750" indent="-228600">
              <a:lnSpc>
                <a:spcPct val="90000"/>
              </a:lnSpc>
              <a:spcAft>
                <a:spcPts val="600"/>
              </a:spcAft>
              <a:buFont typeface="Arial" panose="020B0604020202020204" pitchFamily="34" charset="0"/>
              <a:buChar char="•"/>
            </a:pPr>
            <a:r>
              <a:rPr lang="en-US" sz="1700" dirty="0"/>
              <a:t>Findings support the potential for personalized, data-driven strategies to promote healthy aging</a:t>
            </a:r>
          </a:p>
        </p:txBody>
      </p:sp>
    </p:spTree>
    <p:extLst>
      <p:ext uri="{BB962C8B-B14F-4D97-AF65-F5344CB8AC3E}">
        <p14:creationId xmlns:p14="http://schemas.microsoft.com/office/powerpoint/2010/main" val="9292256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6" name="TextBox 7">
            <a:extLst>
              <a:ext uri="{FF2B5EF4-FFF2-40B4-BE49-F238E27FC236}">
                <a16:creationId xmlns:a16="http://schemas.microsoft.com/office/drawing/2014/main" id="{1B103FA9-BC01-ED31-3C13-7A454F93B782}"/>
              </a:ext>
            </a:extLst>
          </p:cNvPr>
          <p:cNvSpPr txBox="1"/>
          <p:nvPr/>
        </p:nvSpPr>
        <p:spPr>
          <a:xfrm>
            <a:off x="713343" y="392586"/>
            <a:ext cx="8949213" cy="857626"/>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4400" b="1" i="0" u="none" strike="noStrike" kern="1200" dirty="0">
                <a:effectLst/>
                <a:latin typeface="+mj-lt"/>
                <a:ea typeface="+mj-ea"/>
                <a:cs typeface="+mj-cs"/>
              </a:rPr>
              <a:t>Recommendations</a:t>
            </a:r>
            <a:endParaRPr lang="en-US" sz="4400" b="0" i="0" u="none" strike="noStrike" kern="1200" dirty="0">
              <a:effectLst/>
              <a:latin typeface="+mj-lt"/>
              <a:ea typeface="+mj-ea"/>
              <a:cs typeface="+mj-cs"/>
            </a:endParaRPr>
          </a:p>
        </p:txBody>
      </p:sp>
      <p:sp>
        <p:nvSpPr>
          <p:cNvPr id="16" name="Rectangle: Rounded Corners 15">
            <a:extLst>
              <a:ext uri="{FF2B5EF4-FFF2-40B4-BE49-F238E27FC236}">
                <a16:creationId xmlns:a16="http://schemas.microsoft.com/office/drawing/2014/main" id="{F13BE4D7-0C3D-4906-B230-A1C5B4665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3175" y="1355655"/>
            <a:ext cx="9389549" cy="4070784"/>
          </a:xfrm>
          <a:prstGeom prst="roundRect">
            <a:avLst>
              <a:gd name="adj" fmla="val 3174"/>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10" name="TextBox 7">
            <a:extLst>
              <a:ext uri="{FF2B5EF4-FFF2-40B4-BE49-F238E27FC236}">
                <a16:creationId xmlns:a16="http://schemas.microsoft.com/office/drawing/2014/main" id="{2924B2A4-49EB-7B7D-71F2-59CAA7C54689}"/>
              </a:ext>
            </a:extLst>
          </p:cNvPr>
          <p:cNvGraphicFramePr/>
          <p:nvPr>
            <p:extLst>
              <p:ext uri="{D42A27DB-BD31-4B8C-83A1-F6EECF244321}">
                <p14:modId xmlns:p14="http://schemas.microsoft.com/office/powerpoint/2010/main" val="3060581111"/>
              </p:ext>
            </p:extLst>
          </p:nvPr>
        </p:nvGraphicFramePr>
        <p:xfrm>
          <a:off x="493175" y="1387405"/>
          <a:ext cx="9571574" cy="371475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5887474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 name="TextBox 5"/>
          <p:cNvSpPr txBox="1"/>
          <p:nvPr/>
        </p:nvSpPr>
        <p:spPr>
          <a:xfrm>
            <a:off x="1377950" y="885825"/>
            <a:ext cx="7543800" cy="4083050"/>
          </a:xfrm>
          <a:prstGeom prst="rect">
            <a:avLst/>
          </a:prstGeom>
          <a:solidFill>
            <a:srgbClr val="000000">
              <a:alpha val="0"/>
            </a:srgbClr>
          </a:solidFill>
        </p:spPr>
        <p:txBody>
          <a:bodyPr lIns="0" tIns="0" rIns="0" bIns="0" rtlCol="0" anchor="ctr"/>
          <a:lstStyle/>
          <a:p>
            <a:pPr marL="0" marR="0">
              <a:spcBef>
                <a:spcPts val="0"/>
              </a:spcBef>
              <a:spcAft>
                <a:spcPts val="0"/>
              </a:spcAft>
            </a:pPr>
            <a:r>
              <a:rPr lang="en-US" sz="1100" dirty="0">
                <a:effectLst/>
                <a:latin typeface="Times New Roman" panose="02020603050405020304" pitchFamily="18" charset="0"/>
                <a:ea typeface="Times New Roman" panose="02020603050405020304" pitchFamily="18" charset="0"/>
              </a:rPr>
              <a:t>Berghoff, M. (n.d.). How can you measure biological age? Retrieved March 22, 2025, from https://www.age.mpg.de/211116/ how-</a:t>
            </a:r>
          </a:p>
          <a:p>
            <a:pPr marL="0" marR="0" indent="457200">
              <a:spcBef>
                <a:spcPts val="0"/>
              </a:spcBef>
              <a:spcAft>
                <a:spcPts val="0"/>
              </a:spcAft>
            </a:pPr>
            <a:r>
              <a:rPr lang="en-US" sz="1100" dirty="0">
                <a:effectLst/>
                <a:latin typeface="Times New Roman" panose="02020603050405020304" pitchFamily="18" charset="0"/>
                <a:ea typeface="Times New Roman" panose="02020603050405020304" pitchFamily="18" charset="0"/>
              </a:rPr>
              <a:t>can-you-measure-biological-age</a:t>
            </a:r>
          </a:p>
          <a:p>
            <a:pPr marL="0" marR="0">
              <a:spcBef>
                <a:spcPts val="0"/>
              </a:spcBef>
              <a:spcAft>
                <a:spcPts val="0"/>
              </a:spcAft>
            </a:pPr>
            <a:r>
              <a:rPr lang="en-US" sz="1100" dirty="0">
                <a:effectLst/>
                <a:latin typeface="Times New Roman" panose="02020603050405020304" pitchFamily="18" charset="0"/>
                <a:ea typeface="Times New Roman" panose="02020603050405020304" pitchFamily="18" charset="0"/>
              </a:rPr>
              <a:t>Biomarkers of Aging Consortium, Herzog, C. M. S., Goeminne, L. J. E., et al. (2024). Challenges and recommendations for the </a:t>
            </a:r>
          </a:p>
          <a:p>
            <a:pPr marL="0" marR="0" indent="457200">
              <a:spcBef>
                <a:spcPts val="0"/>
              </a:spcBef>
              <a:spcAft>
                <a:spcPts val="0"/>
              </a:spcAft>
            </a:pPr>
            <a:r>
              <a:rPr lang="en-US" sz="1100" dirty="0">
                <a:effectLst/>
                <a:latin typeface="Times New Roman" panose="02020603050405020304" pitchFamily="18" charset="0"/>
                <a:ea typeface="Times New Roman" panose="02020603050405020304" pitchFamily="18" charset="0"/>
              </a:rPr>
              <a:t>translation of biomarkers of aging. </a:t>
            </a:r>
            <a:r>
              <a:rPr lang="en-US" sz="1100" i="1" dirty="0">
                <a:effectLst/>
                <a:latin typeface="Times New Roman" panose="02020603050405020304" pitchFamily="18" charset="0"/>
                <a:ea typeface="Times New Roman" panose="02020603050405020304" pitchFamily="18" charset="0"/>
              </a:rPr>
              <a:t>Nature Aging</a:t>
            </a:r>
            <a:r>
              <a:rPr lang="en-US" sz="1100" dirty="0">
                <a:effectLst/>
                <a:latin typeface="Times New Roman" panose="02020603050405020304" pitchFamily="18" charset="0"/>
                <a:ea typeface="Times New Roman" panose="02020603050405020304" pitchFamily="18" charset="0"/>
              </a:rPr>
              <a:t>, 4(7), 1372–1383. https://doi.org/10.1038/s43587-024-00683-3</a:t>
            </a:r>
          </a:p>
          <a:p>
            <a:pPr marL="0" marR="0">
              <a:spcBef>
                <a:spcPts val="0"/>
              </a:spcBef>
              <a:spcAft>
                <a:spcPts val="0"/>
              </a:spcAft>
            </a:pPr>
            <a:r>
              <a:rPr lang="en-US" sz="1100" dirty="0">
                <a:effectLst/>
                <a:latin typeface="Times New Roman" panose="02020603050405020304" pitchFamily="18" charset="0"/>
                <a:ea typeface="Times New Roman" panose="02020603050405020304" pitchFamily="18" charset="0"/>
              </a:rPr>
              <a:t>Bortz, J., Guariglia, A., Klaric, L., &amp; et al. (2023). Biological age estimation using circulating blood biomarkers. </a:t>
            </a:r>
            <a:r>
              <a:rPr lang="en-US" sz="1100" i="1" dirty="0">
                <a:effectLst/>
                <a:latin typeface="Times New Roman" panose="02020603050405020304" pitchFamily="18" charset="0"/>
                <a:ea typeface="Times New Roman" panose="02020603050405020304" pitchFamily="18" charset="0"/>
              </a:rPr>
              <a:t>Communications </a:t>
            </a:r>
            <a:endParaRPr lang="en-US" sz="1100" dirty="0">
              <a:effectLst/>
              <a:latin typeface="Times New Roman" panose="02020603050405020304" pitchFamily="18" charset="0"/>
              <a:ea typeface="Times New Roman" panose="02020603050405020304" pitchFamily="18" charset="0"/>
            </a:endParaRPr>
          </a:p>
          <a:p>
            <a:pPr marL="0" marR="0" indent="457200">
              <a:spcBef>
                <a:spcPts val="0"/>
              </a:spcBef>
              <a:spcAft>
                <a:spcPts val="0"/>
              </a:spcAft>
            </a:pPr>
            <a:r>
              <a:rPr lang="en-US" sz="1100" i="1" dirty="0">
                <a:effectLst/>
                <a:latin typeface="Times New Roman" panose="02020603050405020304" pitchFamily="18" charset="0"/>
                <a:ea typeface="Times New Roman" panose="02020603050405020304" pitchFamily="18" charset="0"/>
              </a:rPr>
              <a:t>Biology</a:t>
            </a:r>
            <a:r>
              <a:rPr lang="en-US" sz="1100" dirty="0">
                <a:effectLst/>
                <a:latin typeface="Times New Roman" panose="02020603050405020304" pitchFamily="18" charset="0"/>
                <a:ea typeface="Times New Roman" panose="02020603050405020304" pitchFamily="18" charset="0"/>
              </a:rPr>
              <a:t>, 6, 1089. https://doi.org/10.1038/s42003-023-05456-z</a:t>
            </a:r>
          </a:p>
          <a:p>
            <a:pPr marL="0" marR="0">
              <a:spcBef>
                <a:spcPts val="0"/>
              </a:spcBef>
              <a:spcAft>
                <a:spcPts val="0"/>
              </a:spcAft>
            </a:pPr>
            <a:r>
              <a:rPr lang="en-US" sz="1100" dirty="0">
                <a:effectLst/>
                <a:latin typeface="Times New Roman" panose="02020603050405020304" pitchFamily="18" charset="0"/>
                <a:ea typeface="Times New Roman" panose="02020603050405020304" pitchFamily="18" charset="0"/>
              </a:rPr>
              <a:t>Cui, H., Kong, Y., &amp; Zhang, H. (2012). Oxidative stress, mitochondrial dysfunction, and aging. Journal of signal transduction, 2012, </a:t>
            </a:r>
          </a:p>
          <a:p>
            <a:pPr marL="0" marR="0" indent="457200">
              <a:spcBef>
                <a:spcPts val="0"/>
              </a:spcBef>
              <a:spcAft>
                <a:spcPts val="0"/>
              </a:spcAft>
            </a:pPr>
            <a:r>
              <a:rPr lang="en-US" sz="1100" dirty="0">
                <a:effectLst/>
                <a:latin typeface="Times New Roman" panose="02020603050405020304" pitchFamily="18" charset="0"/>
                <a:ea typeface="Times New Roman" panose="02020603050405020304" pitchFamily="18" charset="0"/>
              </a:rPr>
              <a:t>646354. https://doi.org/10.1155/2012/646354</a:t>
            </a:r>
          </a:p>
          <a:p>
            <a:pPr marL="0" marR="0">
              <a:spcBef>
                <a:spcPts val="0"/>
              </a:spcBef>
              <a:spcAft>
                <a:spcPts val="0"/>
              </a:spcAft>
            </a:pPr>
            <a:r>
              <a:rPr lang="en-US" sz="1100" dirty="0">
                <a:effectLst/>
                <a:latin typeface="Times New Roman" panose="02020603050405020304" pitchFamily="18" charset="0"/>
                <a:ea typeface="Times New Roman" panose="02020603050405020304" pitchFamily="18" charset="0"/>
              </a:rPr>
              <a:t>Erema, V. V., Chervova, N. S., &amp; Osipyants, A. I. (2022). Biological age predictors: The status quo and future trends. </a:t>
            </a:r>
            <a:r>
              <a:rPr lang="en-US" sz="1100" i="1" dirty="0">
                <a:effectLst/>
                <a:latin typeface="Times New Roman" panose="02020603050405020304" pitchFamily="18" charset="0"/>
                <a:ea typeface="Times New Roman" panose="02020603050405020304" pitchFamily="18" charset="0"/>
              </a:rPr>
              <a:t>International </a:t>
            </a:r>
            <a:endParaRPr lang="en-US" sz="1100" dirty="0">
              <a:effectLst/>
              <a:latin typeface="Times New Roman" panose="02020603050405020304" pitchFamily="18" charset="0"/>
              <a:ea typeface="Times New Roman" panose="02020603050405020304" pitchFamily="18" charset="0"/>
            </a:endParaRPr>
          </a:p>
          <a:p>
            <a:pPr marL="0" marR="0" indent="457200">
              <a:spcBef>
                <a:spcPts val="0"/>
              </a:spcBef>
              <a:spcAft>
                <a:spcPts val="0"/>
              </a:spcAft>
            </a:pPr>
            <a:r>
              <a:rPr lang="en-US" sz="1100" i="1" dirty="0">
                <a:effectLst/>
                <a:latin typeface="Times New Roman" panose="02020603050405020304" pitchFamily="18" charset="0"/>
                <a:ea typeface="Times New Roman" panose="02020603050405020304" pitchFamily="18" charset="0"/>
              </a:rPr>
              <a:t>Journal of Molecular Sciences</a:t>
            </a:r>
            <a:r>
              <a:rPr lang="en-US" sz="1100" dirty="0">
                <a:effectLst/>
                <a:latin typeface="Times New Roman" panose="02020603050405020304" pitchFamily="18" charset="0"/>
                <a:ea typeface="Times New Roman" panose="02020603050405020304" pitchFamily="18" charset="0"/>
              </a:rPr>
              <a:t>, 23(23), 15103. https://doi.org/10.3390/ijms232315103</a:t>
            </a:r>
          </a:p>
          <a:p>
            <a:pPr marL="0" marR="0">
              <a:spcBef>
                <a:spcPts val="0"/>
              </a:spcBef>
              <a:spcAft>
                <a:spcPts val="0"/>
              </a:spcAft>
            </a:pPr>
            <a:r>
              <a:rPr lang="en-US" sz="1100" dirty="0">
                <a:effectLst/>
                <a:latin typeface="Times New Roman" panose="02020603050405020304" pitchFamily="18" charset="0"/>
                <a:ea typeface="Times New Roman" panose="02020603050405020304" pitchFamily="18" charset="0"/>
              </a:rPr>
              <a:t>Floridi, L., &amp; Taddeo, M. (2016). What is data ethics? Philosophical Transactions of the Royal Society A: Mathematical, Physical and </a:t>
            </a:r>
          </a:p>
          <a:p>
            <a:pPr marL="0" marR="0" indent="457200">
              <a:spcBef>
                <a:spcPts val="0"/>
              </a:spcBef>
              <a:spcAft>
                <a:spcPts val="0"/>
              </a:spcAft>
            </a:pPr>
            <a:r>
              <a:rPr lang="en-US" sz="1100" dirty="0">
                <a:effectLst/>
                <a:latin typeface="Times New Roman" panose="02020603050405020304" pitchFamily="18" charset="0"/>
                <a:ea typeface="Times New Roman" panose="02020603050405020304" pitchFamily="18" charset="0"/>
              </a:rPr>
              <a:t>Engineering Sciences, 374(2083), 20160360. https://doi.org/10.1098/rsta.2016.0360</a:t>
            </a:r>
          </a:p>
          <a:p>
            <a:pPr marL="0" marR="0">
              <a:spcBef>
                <a:spcPts val="0"/>
              </a:spcBef>
              <a:spcAft>
                <a:spcPts val="0"/>
              </a:spcAft>
            </a:pPr>
            <a:r>
              <a:rPr lang="en-US" sz="1100" dirty="0">
                <a:effectLst/>
                <a:latin typeface="Times New Roman" panose="02020603050405020304" pitchFamily="18" charset="0"/>
                <a:ea typeface="Times New Roman" panose="02020603050405020304" pitchFamily="18" charset="0"/>
              </a:rPr>
              <a:t>Jia, L., Zhang, W., &amp; Chen, X. (2017). Common methods of biological age estimation. </a:t>
            </a:r>
            <a:r>
              <a:rPr lang="en-US" sz="1100" i="1" dirty="0">
                <a:effectLst/>
                <a:latin typeface="Times New Roman" panose="02020603050405020304" pitchFamily="18" charset="0"/>
                <a:ea typeface="Times New Roman" panose="02020603050405020304" pitchFamily="18" charset="0"/>
              </a:rPr>
              <a:t>Clinical Interventions in Aging</a:t>
            </a:r>
            <a:r>
              <a:rPr lang="en-US" sz="1100" dirty="0">
                <a:effectLst/>
                <a:latin typeface="Times New Roman" panose="02020603050405020304" pitchFamily="18" charset="0"/>
                <a:ea typeface="Times New Roman" panose="02020603050405020304" pitchFamily="18" charset="0"/>
              </a:rPr>
              <a:t>, 12, 759–</a:t>
            </a:r>
          </a:p>
          <a:p>
            <a:pPr marL="0" marR="0" indent="457200">
              <a:spcBef>
                <a:spcPts val="0"/>
              </a:spcBef>
              <a:spcAft>
                <a:spcPts val="0"/>
              </a:spcAft>
            </a:pPr>
            <a:r>
              <a:rPr lang="en-US" sz="1100" dirty="0">
                <a:effectLst/>
                <a:latin typeface="Times New Roman" panose="02020603050405020304" pitchFamily="18" charset="0"/>
                <a:ea typeface="Times New Roman" panose="02020603050405020304" pitchFamily="18" charset="0"/>
              </a:rPr>
              <a:t>772. https://doi.org/10.2147/CIA.S134921</a:t>
            </a:r>
          </a:p>
          <a:p>
            <a:pPr marL="0" marR="0">
              <a:spcBef>
                <a:spcPts val="0"/>
              </a:spcBef>
              <a:spcAft>
                <a:spcPts val="0"/>
              </a:spcAft>
            </a:pPr>
            <a:r>
              <a:rPr lang="en-US" sz="1100" dirty="0">
                <a:effectLst/>
                <a:latin typeface="Times New Roman" panose="02020603050405020304" pitchFamily="18" charset="0"/>
                <a:ea typeface="Times New Roman" panose="02020603050405020304" pitchFamily="18" charset="0"/>
              </a:rPr>
              <a:t>Jylhävä, J., Pedersen, N. L., &amp; Hägg, S. (2017). Biological Age Predictors. EBioMedicine, 21, 29–36. </a:t>
            </a:r>
          </a:p>
          <a:p>
            <a:pPr marL="0" marR="0" indent="457200">
              <a:spcBef>
                <a:spcPts val="0"/>
              </a:spcBef>
              <a:spcAft>
                <a:spcPts val="0"/>
              </a:spcAft>
            </a:pPr>
            <a:r>
              <a:rPr lang="en-US" sz="1100" dirty="0">
                <a:effectLst/>
                <a:latin typeface="Times New Roman" panose="02020603050405020304" pitchFamily="18" charset="0"/>
                <a:ea typeface="Times New Roman" panose="02020603050405020304" pitchFamily="18" charset="0"/>
              </a:rPr>
              <a:t>https://doi.org/10.1016/j.ebiom.2017.03.046</a:t>
            </a:r>
          </a:p>
          <a:p>
            <a:pPr marL="0" marR="0">
              <a:spcBef>
                <a:spcPts val="0"/>
              </a:spcBef>
              <a:spcAft>
                <a:spcPts val="0"/>
              </a:spcAft>
            </a:pPr>
            <a:r>
              <a:rPr lang="en-US" sz="1100" dirty="0">
                <a:effectLst/>
                <a:latin typeface="Times New Roman" panose="02020603050405020304" pitchFamily="18" charset="0"/>
                <a:ea typeface="Times New Roman" panose="02020603050405020304" pitchFamily="18" charset="0"/>
              </a:rPr>
              <a:t>National Health and Nutrition Examination Survey (NHANES) 2001-2002. Centers for Disease Control and Prevention. Retrieved </a:t>
            </a:r>
          </a:p>
          <a:p>
            <a:pPr marL="0" marR="0" indent="457200">
              <a:spcBef>
                <a:spcPts val="0"/>
              </a:spcBef>
              <a:spcAft>
                <a:spcPts val="0"/>
              </a:spcAft>
            </a:pPr>
            <a:r>
              <a:rPr lang="en-US" sz="1100" dirty="0">
                <a:effectLst/>
                <a:latin typeface="Times New Roman" panose="02020603050405020304" pitchFamily="18" charset="0"/>
                <a:ea typeface="Times New Roman" panose="02020603050405020304" pitchFamily="18" charset="0"/>
              </a:rPr>
              <a:t>March 29, 2025, from https://wwwn.cdc.gov/nchs/nhanes/continuousnhanes/default.aspx?BeginYear=2001</a:t>
            </a:r>
          </a:p>
          <a:p>
            <a:pPr marL="0" marR="0">
              <a:spcBef>
                <a:spcPts val="0"/>
              </a:spcBef>
              <a:spcAft>
                <a:spcPts val="0"/>
              </a:spcAft>
            </a:pPr>
            <a:r>
              <a:rPr lang="en-US" sz="1100" dirty="0">
                <a:effectLst/>
                <a:latin typeface="Times New Roman" panose="02020603050405020304" pitchFamily="18" charset="0"/>
                <a:ea typeface="Times New Roman" panose="02020603050405020304" pitchFamily="18" charset="0"/>
              </a:rPr>
              <a:t>Ni, X., Zhao, H., Li, R., Su, H., Jiao, J., Yang, Z., Lv, Y., Pang, G., Sun, M., Hu, C., &amp; Yuan, H. (2023). Development of a model for </a:t>
            </a:r>
          </a:p>
          <a:p>
            <a:pPr marL="457200" marR="0">
              <a:spcBef>
                <a:spcPts val="0"/>
              </a:spcBef>
              <a:spcAft>
                <a:spcPts val="0"/>
              </a:spcAft>
            </a:pPr>
            <a:r>
              <a:rPr lang="en-US" sz="1100" dirty="0">
                <a:effectLst/>
                <a:latin typeface="Times New Roman" panose="02020603050405020304" pitchFamily="18" charset="0"/>
                <a:ea typeface="Times New Roman" panose="02020603050405020304" pitchFamily="18" charset="0"/>
              </a:rPr>
              <a:t>the prediction of biological age. </a:t>
            </a:r>
            <a:r>
              <a:rPr lang="en-US" sz="1100" i="1" dirty="0">
                <a:effectLst/>
                <a:latin typeface="Times New Roman" panose="02020603050405020304" pitchFamily="18" charset="0"/>
                <a:ea typeface="Times New Roman" panose="02020603050405020304" pitchFamily="18" charset="0"/>
              </a:rPr>
              <a:t>Computer Methods and Programs in Biomedicine</a:t>
            </a:r>
            <a:r>
              <a:rPr lang="en-US" sz="1100" dirty="0">
                <a:effectLst/>
                <a:latin typeface="Times New Roman" panose="02020603050405020304" pitchFamily="18" charset="0"/>
                <a:ea typeface="Times New Roman" panose="02020603050405020304" pitchFamily="18" charset="0"/>
              </a:rPr>
              <a:t>, 240, 107686. https://doi.org/10.1016/j.cmpb.2023.107686</a:t>
            </a:r>
          </a:p>
          <a:p>
            <a:pPr marL="0" marR="0">
              <a:spcBef>
                <a:spcPts val="0"/>
              </a:spcBef>
              <a:spcAft>
                <a:spcPts val="0"/>
              </a:spcAft>
            </a:pPr>
            <a:r>
              <a:rPr lang="en-US" sz="1100" dirty="0">
                <a:effectLst/>
                <a:latin typeface="Times New Roman" panose="02020603050405020304" pitchFamily="18" charset="0"/>
                <a:ea typeface="Times New Roman" panose="02020603050405020304" pitchFamily="18" charset="0"/>
              </a:rPr>
              <a:t>Polonsky, M. J., &amp; Waller, D. S. (2019). Designing and managing a research project: A business student's guide (4th ed.). SAGE </a:t>
            </a:r>
          </a:p>
          <a:p>
            <a:pPr marL="0" marR="0" indent="457200">
              <a:spcBef>
                <a:spcPts val="0"/>
              </a:spcBef>
              <a:spcAft>
                <a:spcPts val="0"/>
              </a:spcAft>
            </a:pPr>
            <a:r>
              <a:rPr lang="en-US" sz="1100" dirty="0">
                <a:effectLst/>
                <a:latin typeface="Times New Roman" panose="02020603050405020304" pitchFamily="18" charset="0"/>
                <a:ea typeface="Times New Roman" panose="02020603050405020304" pitchFamily="18" charset="0"/>
              </a:rPr>
              <a:t>Publications. ISBN: 9781544316468</a:t>
            </a:r>
          </a:p>
          <a:p>
            <a:pPr marL="0" marR="0">
              <a:spcBef>
                <a:spcPts val="0"/>
              </a:spcBef>
              <a:spcAft>
                <a:spcPts val="0"/>
              </a:spcAft>
            </a:pPr>
            <a:r>
              <a:rPr lang="en-US" sz="1100" dirty="0">
                <a:effectLst/>
                <a:latin typeface="Times New Roman" panose="02020603050405020304" pitchFamily="18" charset="0"/>
                <a:ea typeface="Times New Roman" panose="02020603050405020304" pitchFamily="18" charset="0"/>
              </a:rPr>
              <a:t>Vaiserman, A., &amp; Krasnienkov, D. (2021). Telomere Length as a Marker of Biological Age: State-of-the-Art, Open Issues, and Future </a:t>
            </a:r>
          </a:p>
          <a:p>
            <a:pPr marL="0" marR="0" indent="457200">
              <a:spcBef>
                <a:spcPts val="0"/>
              </a:spcBef>
              <a:spcAft>
                <a:spcPts val="0"/>
              </a:spcAft>
            </a:pPr>
            <a:r>
              <a:rPr lang="en-US" sz="1100" dirty="0">
                <a:effectLst/>
                <a:latin typeface="Times New Roman" panose="02020603050405020304" pitchFamily="18" charset="0"/>
                <a:ea typeface="Times New Roman" panose="02020603050405020304" pitchFamily="18" charset="0"/>
              </a:rPr>
              <a:t>Perspectives. </a:t>
            </a:r>
            <a:r>
              <a:rPr lang="en-US" sz="1100" i="1" dirty="0">
                <a:effectLst/>
                <a:latin typeface="Times New Roman" panose="02020603050405020304" pitchFamily="18" charset="0"/>
                <a:ea typeface="Times New Roman" panose="02020603050405020304" pitchFamily="18" charset="0"/>
              </a:rPr>
              <a:t>Frontiers in Genetics</a:t>
            </a:r>
            <a:r>
              <a:rPr lang="en-US" sz="1100" dirty="0">
                <a:effectLst/>
                <a:latin typeface="Times New Roman" panose="02020603050405020304" pitchFamily="18" charset="0"/>
                <a:ea typeface="Times New Roman" panose="02020603050405020304" pitchFamily="18" charset="0"/>
              </a:rPr>
              <a:t>. https://www.frontiersin.org/articles/10.3389/fgene.2020.630186/full</a:t>
            </a:r>
          </a:p>
        </p:txBody>
      </p:sp>
      <p:sp>
        <p:nvSpPr>
          <p:cNvPr id="6" name="TextBox 7">
            <a:extLst>
              <a:ext uri="{FF2B5EF4-FFF2-40B4-BE49-F238E27FC236}">
                <a16:creationId xmlns:a16="http://schemas.microsoft.com/office/drawing/2014/main" id="{1B103FA9-BC01-ED31-3C13-7A454F93B782}"/>
              </a:ext>
            </a:extLst>
          </p:cNvPr>
          <p:cNvSpPr txBox="1"/>
          <p:nvPr/>
        </p:nvSpPr>
        <p:spPr>
          <a:xfrm>
            <a:off x="3892550" y="260350"/>
            <a:ext cx="2076450" cy="304800"/>
          </a:xfrm>
          <a:prstGeom prst="rect">
            <a:avLst/>
          </a:prstGeom>
          <a:solidFill>
            <a:srgbClr val="000000">
              <a:alpha val="0"/>
            </a:srgbClr>
          </a:solidFill>
        </p:spPr>
        <p:txBody>
          <a:bodyPr lIns="0" tIns="0" rIns="0" bIns="0" rtlCol="0" anchor="ctr"/>
          <a:lstStyle/>
          <a:p>
            <a:pPr algn="l"/>
            <a:r>
              <a:rPr lang="en-US" sz="3200" b="1" i="0" u="none" strike="noStrike" dirty="0">
                <a:solidFill>
                  <a:srgbClr val="000000"/>
                </a:solidFill>
                <a:effectLst/>
                <a:latin typeface="Times New Roman" panose="02020603050405020304" pitchFamily="18" charset="0"/>
                <a:cs typeface="Times New Roman" panose="02020603050405020304" pitchFamily="18" charset="0"/>
              </a:rPr>
              <a:t>References</a:t>
            </a:r>
            <a:endParaRPr lang="en-US" sz="3200" b="0" i="0" u="none" strike="noStrike" dirty="0">
              <a:solidFill>
                <a:srgbClr val="000000"/>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698420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8" name="TextBox 5">
            <a:extLst>
              <a:ext uri="{FF2B5EF4-FFF2-40B4-BE49-F238E27FC236}">
                <a16:creationId xmlns:a16="http://schemas.microsoft.com/office/drawing/2014/main" id="{F349CCFA-EB7C-5748-B417-E0801217C5AE}"/>
              </a:ext>
            </a:extLst>
          </p:cNvPr>
          <p:cNvSpPr txBox="1"/>
          <p:nvPr/>
        </p:nvSpPr>
        <p:spPr>
          <a:xfrm>
            <a:off x="387350" y="293193"/>
            <a:ext cx="5225778" cy="1129825"/>
          </a:xfrm>
          <a:prstGeom prst="rect">
            <a:avLst/>
          </a:prstGeom>
        </p:spPr>
        <p:txBody>
          <a:bodyPr vert="horz" lIns="91440" tIns="45720" rIns="91440" bIns="45720" rtlCol="0" anchor="t">
            <a:normAutofit/>
          </a:bodyPr>
          <a:lstStyle/>
          <a:p>
            <a:pPr indent="0">
              <a:lnSpc>
                <a:spcPct val="90000"/>
              </a:lnSpc>
              <a:spcBef>
                <a:spcPct val="0"/>
              </a:spcBef>
              <a:spcAft>
                <a:spcPts val="600"/>
              </a:spcAft>
              <a:defRPr/>
            </a:pPr>
            <a:r>
              <a:rPr lang="en-US" sz="3400" b="1" kern="1200" dirty="0">
                <a:latin typeface="+mj-lt"/>
                <a:ea typeface="+mj-ea"/>
                <a:cs typeface="Times New Roman" panose="02020603050405020304" pitchFamily="18" charset="0"/>
              </a:rPr>
              <a:t>Introduction</a:t>
            </a:r>
          </a:p>
        </p:txBody>
      </p:sp>
      <p:sp>
        <p:nvSpPr>
          <p:cNvPr id="19" name="TextBox 18">
            <a:extLst>
              <a:ext uri="{FF2B5EF4-FFF2-40B4-BE49-F238E27FC236}">
                <a16:creationId xmlns:a16="http://schemas.microsoft.com/office/drawing/2014/main" id="{E891043C-7F69-F394-8E55-A4F9AE0B0F5D}"/>
              </a:ext>
            </a:extLst>
          </p:cNvPr>
          <p:cNvSpPr txBox="1"/>
          <p:nvPr/>
        </p:nvSpPr>
        <p:spPr>
          <a:xfrm>
            <a:off x="539750" y="1555750"/>
            <a:ext cx="5225778" cy="3446530"/>
          </a:xfrm>
          <a:prstGeom prst="rect">
            <a:avLst/>
          </a:prstGeom>
        </p:spPr>
        <p:txBody>
          <a:bodyPr vert="horz" lIns="91440" tIns="45720" rIns="91440" bIns="45720" rtlCol="0">
            <a:normAutofit lnSpcReduction="10000"/>
          </a:bodyPr>
          <a:lstStyle/>
          <a:p>
            <a:pPr marL="285750" indent="-228600">
              <a:lnSpc>
                <a:spcPct val="90000"/>
              </a:lnSpc>
              <a:spcAft>
                <a:spcPts val="600"/>
              </a:spcAft>
              <a:buFont typeface="Arial" panose="020B0604020202020204" pitchFamily="34" charset="0"/>
              <a:buChar char="•"/>
            </a:pPr>
            <a:r>
              <a:rPr lang="en-US" sz="2000" dirty="0">
                <a:solidFill>
                  <a:schemeClr val="tx1">
                    <a:alpha val="80000"/>
                  </a:schemeClr>
                </a:solidFill>
                <a:cs typeface="Times New Roman" panose="02020603050405020304" pitchFamily="18" charset="0"/>
              </a:rPr>
              <a:t>People are living longer, making healthy aging and quality of life more important than ever.</a:t>
            </a:r>
          </a:p>
          <a:p>
            <a:pPr marL="285750" indent="-228600">
              <a:lnSpc>
                <a:spcPct val="90000"/>
              </a:lnSpc>
              <a:spcAft>
                <a:spcPts val="600"/>
              </a:spcAft>
              <a:buFont typeface="Arial" panose="020B0604020202020204" pitchFamily="34" charset="0"/>
              <a:buChar char="•"/>
            </a:pPr>
            <a:r>
              <a:rPr lang="en-US" sz="2000" dirty="0">
                <a:solidFill>
                  <a:schemeClr val="tx1">
                    <a:alpha val="80000"/>
                  </a:schemeClr>
                </a:solidFill>
                <a:cs typeface="Times New Roman" panose="02020603050405020304" pitchFamily="18" charset="0"/>
              </a:rPr>
              <a:t>Biological age, based on cellular and molecular changes, may differ from chronological age.</a:t>
            </a:r>
          </a:p>
          <a:p>
            <a:pPr marL="285750" indent="-228600">
              <a:lnSpc>
                <a:spcPct val="90000"/>
              </a:lnSpc>
              <a:spcAft>
                <a:spcPts val="600"/>
              </a:spcAft>
              <a:buFont typeface="Arial" panose="020B0604020202020204" pitchFamily="34" charset="0"/>
              <a:buChar char="•"/>
            </a:pPr>
            <a:r>
              <a:rPr lang="en-US" sz="2000" dirty="0">
                <a:solidFill>
                  <a:schemeClr val="tx1">
                    <a:alpha val="80000"/>
                  </a:schemeClr>
                </a:solidFill>
                <a:cs typeface="Times New Roman" panose="02020603050405020304" pitchFamily="18" charset="0"/>
              </a:rPr>
              <a:t>Factors like inflammation, stress, and lifestyle can accelerate aging.</a:t>
            </a:r>
          </a:p>
          <a:p>
            <a:pPr marL="285750" indent="-228600">
              <a:lnSpc>
                <a:spcPct val="90000"/>
              </a:lnSpc>
              <a:spcAft>
                <a:spcPts val="600"/>
              </a:spcAft>
              <a:buFont typeface="Arial" panose="020B0604020202020204" pitchFamily="34" charset="0"/>
              <a:buChar char="•"/>
            </a:pPr>
            <a:r>
              <a:rPr lang="en-US" sz="2000" dirty="0">
                <a:solidFill>
                  <a:schemeClr val="tx1">
                    <a:alpha val="80000"/>
                  </a:schemeClr>
                </a:solidFill>
                <a:cs typeface="Times New Roman" panose="02020603050405020304" pitchFamily="18" charset="0"/>
              </a:rPr>
              <a:t>Biomarkers can help predict biological age and support targeted health strategies.</a:t>
            </a:r>
          </a:p>
          <a:p>
            <a:pPr marL="285750" indent="-228600">
              <a:lnSpc>
                <a:spcPct val="90000"/>
              </a:lnSpc>
              <a:spcAft>
                <a:spcPts val="600"/>
              </a:spcAft>
              <a:buFont typeface="Arial" panose="020B0604020202020204" pitchFamily="34" charset="0"/>
              <a:buChar char="•"/>
            </a:pPr>
            <a:r>
              <a:rPr lang="en-US" sz="2000" dirty="0">
                <a:solidFill>
                  <a:schemeClr val="tx1">
                    <a:alpha val="80000"/>
                  </a:schemeClr>
                </a:solidFill>
                <a:cs typeface="Times New Roman" panose="02020603050405020304" pitchFamily="18" charset="0"/>
              </a:rPr>
              <a:t>Machine learning enables early detection of aging risks and supports proactive care.</a:t>
            </a:r>
          </a:p>
          <a:p>
            <a:pPr indent="-228600">
              <a:lnSpc>
                <a:spcPct val="90000"/>
              </a:lnSpc>
              <a:spcAft>
                <a:spcPts val="600"/>
              </a:spcAft>
              <a:buFont typeface="Arial" panose="020B0604020202020204" pitchFamily="34" charset="0"/>
              <a:buChar char="•"/>
            </a:pPr>
            <a:endParaRPr lang="en-US" sz="1400" dirty="0">
              <a:solidFill>
                <a:schemeClr val="tx1">
                  <a:alpha val="80000"/>
                </a:schemeClr>
              </a:solidFill>
              <a:cs typeface="Times New Roman" panose="02020603050405020304" pitchFamily="18" charset="0"/>
            </a:endParaRPr>
          </a:p>
        </p:txBody>
      </p:sp>
      <p:pic>
        <p:nvPicPr>
          <p:cNvPr id="20" name="Picture 19" descr="A group of people in different colors&#10;&#10;Description automatically generated">
            <a:extLst>
              <a:ext uri="{FF2B5EF4-FFF2-40B4-BE49-F238E27FC236}">
                <a16:creationId xmlns:a16="http://schemas.microsoft.com/office/drawing/2014/main" id="{D3ADF28D-1372-EBAE-8FF6-637179246599}"/>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3057" b="95852" l="0" r="96667">
                        <a14:foregroundMark x1="16852" y1="26201" x2="28333" y2="35808"/>
                        <a14:foregroundMark x1="28333" y1="35808" x2="12963" y2="38428"/>
                        <a14:foregroundMark x1="12963" y1="38428" x2="9259" y2="36026"/>
                        <a14:foregroundMark x1="1852" y1="47162" x2="7778" y2="31659"/>
                        <a14:foregroundMark x1="7778" y1="31659" x2="17222" y2="18996"/>
                        <a14:foregroundMark x1="17222" y1="18996" x2="28148" y2="17467"/>
                        <a14:foregroundMark x1="3148" y1="36026" x2="6667" y2="48472"/>
                        <a14:foregroundMark x1="12840" y1="20109" x2="9074" y2="28603"/>
                        <a14:foregroundMark x1="12222" y1="20524" x2="12698" y2="19962"/>
                        <a14:foregroundMark x1="11296" y1="20961" x2="12037" y2="19214"/>
                        <a14:foregroundMark x1="23148" y1="20524" x2="11667" y2="31441"/>
                        <a14:foregroundMark x1="11667" y1="31441" x2="15000" y2="26638"/>
                        <a14:foregroundMark x1="12037" y1="28166" x2="5741" y2="43231"/>
                        <a14:foregroundMark x1="5741" y1="43231" x2="12037" y2="34061"/>
                        <a14:foregroundMark x1="12037" y1="43450" x2="370" y2="46943"/>
                        <a14:foregroundMark x1="741" y1="50655" x2="741" y2="50655"/>
                        <a14:foregroundMark x1="185" y1="51528" x2="185" y2="51528"/>
                        <a14:foregroundMark x1="35741" y1="8515" x2="64259" y2="13319"/>
                        <a14:foregroundMark x1="64259" y1="13319" x2="49630" y2="10044"/>
                        <a14:foregroundMark x1="49630" y1="10044" x2="47593" y2="8515"/>
                        <a14:foregroundMark x1="37407" y1="4148" x2="52037" y2="3057"/>
                        <a14:foregroundMark x1="52037" y1="3057" x2="65926" y2="3493"/>
                        <a14:foregroundMark x1="65926" y1="3493" x2="78148" y2="11790"/>
                        <a14:foregroundMark x1="78148" y1="11790" x2="81481" y2="18996"/>
                        <a14:foregroundMark x1="44815" y1="9170" x2="52778" y2="5677"/>
                        <a14:foregroundMark x1="83148" y1="35153" x2="91667" y2="48253"/>
                        <a14:foregroundMark x1="91667" y1="48253" x2="87963" y2="31878"/>
                        <a14:foregroundMark x1="87963" y1="31878" x2="87407" y2="31441"/>
                        <a14:foregroundMark x1="95556" y1="39520" x2="96667" y2="37991"/>
                        <a14:foregroundMark x1="69630" y1="92358" x2="78519" y2="95852"/>
                        <a14:foregroundMark x1="75185" y1="87336" x2="77222" y2="93013"/>
                        <a14:foregroundMark x1="39630" y1="65939" x2="59074" y2="66376"/>
                        <a14:foregroundMark x1="59074" y1="66376" x2="44815" y2="70087"/>
                        <a14:foregroundMark x1="44815" y1="70087" x2="59630" y2="74017"/>
                        <a14:foregroundMark x1="59630" y1="74017" x2="69630" y2="71616"/>
                        <a14:foregroundMark x1="63704" y1="68122" x2="64630" y2="79039"/>
                        <a14:foregroundMark x1="65370" y1="71616" x2="72593" y2="70524"/>
                        <a14:foregroundMark x1="37407" y1="67904" x2="51667" y2="71397"/>
                        <a14:foregroundMark x1="51667" y1="71397" x2="52407" y2="70524"/>
                        <a14:foregroundMark x1="40926" y1="63537" x2="36296" y2="68559"/>
                        <a14:foregroundMark x1="46852" y1="76419" x2="59444" y2="68559"/>
                        <a14:foregroundMark x1="59444" y1="68559" x2="57778" y2="67031"/>
                        <a14:foregroundMark x1="21852" y1="48472" x2="36296" y2="46943"/>
                        <a14:foregroundMark x1="36296" y1="46943" x2="49444" y2="40175"/>
                        <a14:foregroundMark x1="49444" y1="40175" x2="36852" y2="30131"/>
                        <a14:foregroundMark x1="36852" y1="30131" x2="36296" y2="29039"/>
                        <a14:foregroundMark x1="46296" y1="29039" x2="49815" y2="42140"/>
                        <a14:foregroundMark x1="6111" y1="58079" x2="19630" y2="63319"/>
                        <a14:foregroundMark x1="19630" y1="63319" x2="7963" y2="55022"/>
                        <a14:foregroundMark x1="12279" y1="19526" x2="11667" y2="20087"/>
                        <a14:foregroundMark x1="16769" y1="15618" x2="19259" y2="13974"/>
                        <a14:backgroundMark x1="16234" y1="13525" x2="17593" y2="11135"/>
                        <a14:backgroundMark x1="7037" y1="29694" x2="8004" y2="27995"/>
                        <a14:backgroundMark x1="13889" y1="15066" x2="12037" y2="16157"/>
                        <a14:backgroundMark x1="14259" y1="15721" x2="14259" y2="15721"/>
                        <a14:backgroundMark x1="15185" y1="13974" x2="10926" y2="18122"/>
                        <a14:backgroundMark x1="741" y1="52402" x2="741" y2="52402"/>
                        <a14:backgroundMark x1="741" y1="52402" x2="741" y2="52402"/>
                      </a14:backgroundRemoval>
                    </a14:imgEffect>
                  </a14:imgLayer>
                </a14:imgProps>
              </a:ext>
            </a:extLst>
          </a:blip>
          <a:srcRect r="3" b="13163"/>
          <a:stretch/>
        </p:blipFill>
        <p:spPr>
          <a:xfrm>
            <a:off x="6508807" y="3008666"/>
            <a:ext cx="3867093" cy="2846034"/>
          </a:xfrm>
          <a:custGeom>
            <a:avLst/>
            <a:gdLst/>
            <a:ahLst/>
            <a:cxnLst/>
            <a:rect l="l" t="t" r="r" b="b"/>
            <a:pathLst>
              <a:path w="4543952" h="3333748">
                <a:moveTo>
                  <a:pt x="296953" y="3138288"/>
                </a:moveTo>
                <a:lnTo>
                  <a:pt x="296953" y="3138289"/>
                </a:lnTo>
                <a:lnTo>
                  <a:pt x="296954" y="3138291"/>
                </a:lnTo>
                <a:lnTo>
                  <a:pt x="311551" y="3178723"/>
                </a:lnTo>
                <a:lnTo>
                  <a:pt x="297715" y="3218299"/>
                </a:lnTo>
                <a:lnTo>
                  <a:pt x="297714" y="3218302"/>
                </a:lnTo>
                <a:lnTo>
                  <a:pt x="283011" y="3252547"/>
                </a:lnTo>
                <a:lnTo>
                  <a:pt x="278238" y="3287809"/>
                </a:lnTo>
                <a:lnTo>
                  <a:pt x="278237" y="3287810"/>
                </a:lnTo>
                <a:lnTo>
                  <a:pt x="278237" y="3287811"/>
                </a:lnTo>
                <a:lnTo>
                  <a:pt x="278238" y="3287809"/>
                </a:lnTo>
                <a:lnTo>
                  <a:pt x="297714" y="3218302"/>
                </a:lnTo>
                <a:lnTo>
                  <a:pt x="297715" y="3218300"/>
                </a:lnTo>
                <a:cubicBezTo>
                  <a:pt x="306003" y="3204966"/>
                  <a:pt x="311147" y="3191916"/>
                  <a:pt x="311551" y="3178724"/>
                </a:cubicBezTo>
                <a:lnTo>
                  <a:pt x="311551" y="3178723"/>
                </a:lnTo>
                <a:lnTo>
                  <a:pt x="308405" y="3158774"/>
                </a:lnTo>
                <a:lnTo>
                  <a:pt x="296954" y="3138291"/>
                </a:lnTo>
                <a:close/>
                <a:moveTo>
                  <a:pt x="328959" y="3040367"/>
                </a:moveTo>
                <a:lnTo>
                  <a:pt x="306480" y="3064372"/>
                </a:lnTo>
                <a:cubicBezTo>
                  <a:pt x="298003" y="3073325"/>
                  <a:pt x="291954" y="3087089"/>
                  <a:pt x="289858" y="3100971"/>
                </a:cubicBezTo>
                <a:lnTo>
                  <a:pt x="289858" y="3100972"/>
                </a:lnTo>
                <a:lnTo>
                  <a:pt x="289870" y="3121299"/>
                </a:lnTo>
                <a:lnTo>
                  <a:pt x="296953" y="3138287"/>
                </a:lnTo>
                <a:lnTo>
                  <a:pt x="289858" y="3100972"/>
                </a:lnTo>
                <a:lnTo>
                  <a:pt x="306480" y="3064373"/>
                </a:lnTo>
                <a:cubicBezTo>
                  <a:pt x="312576" y="3057894"/>
                  <a:pt x="318672" y="3051226"/>
                  <a:pt x="328959" y="3040368"/>
                </a:cubicBezTo>
                <a:close/>
                <a:moveTo>
                  <a:pt x="248638" y="2914728"/>
                </a:moveTo>
                <a:cubicBezTo>
                  <a:pt x="258140" y="2919824"/>
                  <a:pt x="265617" y="2927397"/>
                  <a:pt x="268569" y="2939588"/>
                </a:cubicBezTo>
                <a:lnTo>
                  <a:pt x="268572" y="2939596"/>
                </a:lnTo>
                <a:lnTo>
                  <a:pt x="279556" y="2983799"/>
                </a:lnTo>
                <a:lnTo>
                  <a:pt x="282367" y="2988759"/>
                </a:lnTo>
                <a:lnTo>
                  <a:pt x="284834" y="2997551"/>
                </a:lnTo>
                <a:lnTo>
                  <a:pt x="301172" y="3021942"/>
                </a:lnTo>
                <a:lnTo>
                  <a:pt x="301172" y="3021941"/>
                </a:lnTo>
                <a:lnTo>
                  <a:pt x="282367" y="2988759"/>
                </a:lnTo>
                <a:lnTo>
                  <a:pt x="268572" y="2939596"/>
                </a:lnTo>
                <a:lnTo>
                  <a:pt x="268569" y="2939587"/>
                </a:lnTo>
                <a:close/>
                <a:moveTo>
                  <a:pt x="166047" y="2867990"/>
                </a:moveTo>
                <a:lnTo>
                  <a:pt x="173364" y="2883080"/>
                </a:lnTo>
                <a:lnTo>
                  <a:pt x="173364" y="2883079"/>
                </a:lnTo>
                <a:close/>
                <a:moveTo>
                  <a:pt x="157695" y="2469038"/>
                </a:moveTo>
                <a:lnTo>
                  <a:pt x="157695" y="2469039"/>
                </a:lnTo>
                <a:cubicBezTo>
                  <a:pt x="158837" y="2480279"/>
                  <a:pt x="158647" y="2493233"/>
                  <a:pt x="164171" y="2502188"/>
                </a:cubicBezTo>
                <a:cubicBezTo>
                  <a:pt x="181508" y="2530573"/>
                  <a:pt x="200176" y="2558006"/>
                  <a:pt x="220371" y="2584486"/>
                </a:cubicBezTo>
                <a:lnTo>
                  <a:pt x="234064" y="2609062"/>
                </a:lnTo>
                <a:lnTo>
                  <a:pt x="218468" y="2631347"/>
                </a:lnTo>
                <a:lnTo>
                  <a:pt x="218465" y="2631349"/>
                </a:lnTo>
                <a:cubicBezTo>
                  <a:pt x="196176" y="2651544"/>
                  <a:pt x="184556" y="2676691"/>
                  <a:pt x="179794" y="2704503"/>
                </a:cubicBezTo>
                <a:cubicBezTo>
                  <a:pt x="172363" y="2748511"/>
                  <a:pt x="166077" y="2792898"/>
                  <a:pt x="162457" y="2837286"/>
                </a:cubicBezTo>
                <a:lnTo>
                  <a:pt x="162457" y="2837287"/>
                </a:lnTo>
                <a:lnTo>
                  <a:pt x="179794" y="2704504"/>
                </a:lnTo>
                <a:cubicBezTo>
                  <a:pt x="184556" y="2676692"/>
                  <a:pt x="196176" y="2651545"/>
                  <a:pt x="218465" y="2631350"/>
                </a:cubicBezTo>
                <a:lnTo>
                  <a:pt x="218468" y="2631347"/>
                </a:lnTo>
                <a:lnTo>
                  <a:pt x="230364" y="2618937"/>
                </a:lnTo>
                <a:lnTo>
                  <a:pt x="234064" y="2609062"/>
                </a:lnTo>
                <a:lnTo>
                  <a:pt x="234064" y="2609061"/>
                </a:lnTo>
                <a:cubicBezTo>
                  <a:pt x="233993" y="2602631"/>
                  <a:pt x="229039" y="2595821"/>
                  <a:pt x="220371" y="2584485"/>
                </a:cubicBezTo>
                <a:cubicBezTo>
                  <a:pt x="200176" y="2558005"/>
                  <a:pt x="181508" y="2530572"/>
                  <a:pt x="164171" y="2502187"/>
                </a:cubicBezTo>
                <a:cubicBezTo>
                  <a:pt x="158647" y="2493232"/>
                  <a:pt x="158837" y="2480278"/>
                  <a:pt x="157695" y="2469038"/>
                </a:cubicBezTo>
                <a:close/>
                <a:moveTo>
                  <a:pt x="401733" y="697138"/>
                </a:moveTo>
                <a:lnTo>
                  <a:pt x="396017" y="728761"/>
                </a:lnTo>
                <a:cubicBezTo>
                  <a:pt x="383824" y="753148"/>
                  <a:pt x="368204" y="775817"/>
                  <a:pt x="356201" y="800392"/>
                </a:cubicBezTo>
                <a:cubicBezTo>
                  <a:pt x="350487" y="812204"/>
                  <a:pt x="347439" y="826301"/>
                  <a:pt x="347247" y="839637"/>
                </a:cubicBezTo>
                <a:lnTo>
                  <a:pt x="347247" y="839638"/>
                </a:lnTo>
                <a:cubicBezTo>
                  <a:pt x="346295" y="879073"/>
                  <a:pt x="346295" y="918509"/>
                  <a:pt x="348009" y="957752"/>
                </a:cubicBezTo>
                <a:cubicBezTo>
                  <a:pt x="350677" y="1022524"/>
                  <a:pt x="351249" y="1088248"/>
                  <a:pt x="408019" y="1134922"/>
                </a:cubicBezTo>
                <a:cubicBezTo>
                  <a:pt x="412591" y="1138734"/>
                  <a:pt x="415259" y="1146924"/>
                  <a:pt x="416021" y="1153403"/>
                </a:cubicBezTo>
                <a:cubicBezTo>
                  <a:pt x="419640" y="1183312"/>
                  <a:pt x="420022" y="1213983"/>
                  <a:pt x="425928" y="1243512"/>
                </a:cubicBezTo>
                <a:lnTo>
                  <a:pt x="427237" y="1276230"/>
                </a:lnTo>
                <a:lnTo>
                  <a:pt x="412401" y="1304663"/>
                </a:lnTo>
                <a:cubicBezTo>
                  <a:pt x="404115" y="1313450"/>
                  <a:pt x="397114" y="1322961"/>
                  <a:pt x="391971" y="1333064"/>
                </a:cubicBezTo>
                <a:lnTo>
                  <a:pt x="390221" y="1339090"/>
                </a:lnTo>
                <a:lnTo>
                  <a:pt x="387469" y="1343361"/>
                </a:lnTo>
                <a:lnTo>
                  <a:pt x="382691" y="1365022"/>
                </a:lnTo>
                <a:lnTo>
                  <a:pt x="382691" y="1365023"/>
                </a:lnTo>
                <a:cubicBezTo>
                  <a:pt x="382122" y="1372461"/>
                  <a:pt x="382634" y="1380105"/>
                  <a:pt x="384396" y="1387916"/>
                </a:cubicBezTo>
                <a:lnTo>
                  <a:pt x="385799" y="1409552"/>
                </a:lnTo>
                <a:lnTo>
                  <a:pt x="378247" y="1433200"/>
                </a:lnTo>
                <a:lnTo>
                  <a:pt x="360964" y="1462784"/>
                </a:lnTo>
                <a:cubicBezTo>
                  <a:pt x="349725" y="1479548"/>
                  <a:pt x="335627" y="1498599"/>
                  <a:pt x="334485" y="1517268"/>
                </a:cubicBezTo>
                <a:lnTo>
                  <a:pt x="334484" y="1517275"/>
                </a:lnTo>
                <a:lnTo>
                  <a:pt x="327690" y="1546330"/>
                </a:lnTo>
                <a:lnTo>
                  <a:pt x="321371" y="1563170"/>
                </a:lnTo>
                <a:lnTo>
                  <a:pt x="321364" y="1563197"/>
                </a:lnTo>
                <a:lnTo>
                  <a:pt x="315482" y="1578208"/>
                </a:lnTo>
                <a:lnTo>
                  <a:pt x="308338" y="1608967"/>
                </a:lnTo>
                <a:lnTo>
                  <a:pt x="308337" y="1608971"/>
                </a:lnTo>
                <a:lnTo>
                  <a:pt x="308337" y="1608972"/>
                </a:lnTo>
                <a:lnTo>
                  <a:pt x="315052" y="1641861"/>
                </a:lnTo>
                <a:lnTo>
                  <a:pt x="314362" y="1647837"/>
                </a:lnTo>
                <a:cubicBezTo>
                  <a:pt x="313481" y="1650147"/>
                  <a:pt x="312290" y="1652623"/>
                  <a:pt x="311814" y="1654814"/>
                </a:cubicBezTo>
                <a:lnTo>
                  <a:pt x="311814" y="1654815"/>
                </a:lnTo>
                <a:cubicBezTo>
                  <a:pt x="304574" y="1689869"/>
                  <a:pt x="311624" y="1722826"/>
                  <a:pt x="335437" y="1748544"/>
                </a:cubicBezTo>
                <a:lnTo>
                  <a:pt x="360397" y="1797098"/>
                </a:lnTo>
                <a:lnTo>
                  <a:pt x="364317" y="1830761"/>
                </a:lnTo>
                <a:lnTo>
                  <a:pt x="359440" y="1861131"/>
                </a:lnTo>
                <a:cubicBezTo>
                  <a:pt x="356201" y="1874468"/>
                  <a:pt x="353915" y="1887804"/>
                  <a:pt x="351249" y="1901329"/>
                </a:cubicBezTo>
                <a:cubicBezTo>
                  <a:pt x="347439" y="1919617"/>
                  <a:pt x="343437" y="1938098"/>
                  <a:pt x="339627" y="1956384"/>
                </a:cubicBezTo>
                <a:cubicBezTo>
                  <a:pt x="337722" y="1965244"/>
                  <a:pt x="335151" y="1974579"/>
                  <a:pt x="335103" y="1983414"/>
                </a:cubicBezTo>
                <a:lnTo>
                  <a:pt x="335103" y="1983415"/>
                </a:lnTo>
                <a:lnTo>
                  <a:pt x="337324" y="1996169"/>
                </a:lnTo>
                <a:lnTo>
                  <a:pt x="345722" y="2007439"/>
                </a:lnTo>
                <a:lnTo>
                  <a:pt x="345723" y="2007441"/>
                </a:lnTo>
                <a:lnTo>
                  <a:pt x="355869" y="2023325"/>
                </a:lnTo>
                <a:lnTo>
                  <a:pt x="346295" y="2038493"/>
                </a:lnTo>
                <a:cubicBezTo>
                  <a:pt x="303622" y="2076214"/>
                  <a:pt x="276951" y="2121936"/>
                  <a:pt x="275047" y="2180230"/>
                </a:cubicBezTo>
                <a:cubicBezTo>
                  <a:pt x="274665" y="2192232"/>
                  <a:pt x="271999" y="2204425"/>
                  <a:pt x="269141" y="2216235"/>
                </a:cubicBezTo>
                <a:cubicBezTo>
                  <a:pt x="267426" y="2223475"/>
                  <a:pt x="265520" y="2232240"/>
                  <a:pt x="260376" y="2236620"/>
                </a:cubicBezTo>
                <a:cubicBezTo>
                  <a:pt x="221133" y="2270721"/>
                  <a:pt x="193890" y="2313204"/>
                  <a:pt x="171981" y="2359498"/>
                </a:cubicBezTo>
                <a:lnTo>
                  <a:pt x="171979" y="2359503"/>
                </a:lnTo>
                <a:lnTo>
                  <a:pt x="160957" y="2385098"/>
                </a:lnTo>
                <a:lnTo>
                  <a:pt x="154076" y="2411693"/>
                </a:lnTo>
                <a:lnTo>
                  <a:pt x="154075" y="2411696"/>
                </a:lnTo>
                <a:lnTo>
                  <a:pt x="154075" y="2411697"/>
                </a:lnTo>
                <a:lnTo>
                  <a:pt x="154242" y="2440224"/>
                </a:lnTo>
                <a:lnTo>
                  <a:pt x="157695" y="2469037"/>
                </a:lnTo>
                <a:lnTo>
                  <a:pt x="154075" y="2411697"/>
                </a:lnTo>
                <a:lnTo>
                  <a:pt x="154076" y="2411693"/>
                </a:lnTo>
                <a:lnTo>
                  <a:pt x="171979" y="2359503"/>
                </a:lnTo>
                <a:lnTo>
                  <a:pt x="171981" y="2359499"/>
                </a:lnTo>
                <a:cubicBezTo>
                  <a:pt x="193890" y="2313205"/>
                  <a:pt x="221133" y="2270722"/>
                  <a:pt x="260376" y="2236621"/>
                </a:cubicBezTo>
                <a:cubicBezTo>
                  <a:pt x="265520" y="2232241"/>
                  <a:pt x="267426" y="2223476"/>
                  <a:pt x="269141" y="2216236"/>
                </a:cubicBezTo>
                <a:cubicBezTo>
                  <a:pt x="271999" y="2204426"/>
                  <a:pt x="274665" y="2192233"/>
                  <a:pt x="275047" y="2180231"/>
                </a:cubicBezTo>
                <a:cubicBezTo>
                  <a:pt x="276951" y="2121937"/>
                  <a:pt x="303622" y="2076215"/>
                  <a:pt x="346295" y="2038494"/>
                </a:cubicBezTo>
                <a:cubicBezTo>
                  <a:pt x="352392" y="2033065"/>
                  <a:pt x="355774" y="2028255"/>
                  <a:pt x="355869" y="2023326"/>
                </a:cubicBezTo>
                <a:lnTo>
                  <a:pt x="355869" y="2023325"/>
                </a:lnTo>
                <a:cubicBezTo>
                  <a:pt x="355964" y="2018396"/>
                  <a:pt x="352773" y="2013347"/>
                  <a:pt x="345723" y="2007440"/>
                </a:cubicBezTo>
                <a:lnTo>
                  <a:pt x="345722" y="2007439"/>
                </a:lnTo>
                <a:lnTo>
                  <a:pt x="335103" y="1983415"/>
                </a:lnTo>
                <a:lnTo>
                  <a:pt x="339627" y="1956385"/>
                </a:lnTo>
                <a:cubicBezTo>
                  <a:pt x="343437" y="1938099"/>
                  <a:pt x="347439" y="1919618"/>
                  <a:pt x="351249" y="1901330"/>
                </a:cubicBezTo>
                <a:cubicBezTo>
                  <a:pt x="353915" y="1887805"/>
                  <a:pt x="356201" y="1874469"/>
                  <a:pt x="359440" y="1861132"/>
                </a:cubicBezTo>
                <a:cubicBezTo>
                  <a:pt x="361965" y="1850750"/>
                  <a:pt x="363668" y="1840630"/>
                  <a:pt x="364317" y="1830762"/>
                </a:cubicBezTo>
                <a:lnTo>
                  <a:pt x="364317" y="1830761"/>
                </a:lnTo>
                <a:lnTo>
                  <a:pt x="362870" y="1801910"/>
                </a:lnTo>
                <a:lnTo>
                  <a:pt x="360397" y="1797098"/>
                </a:lnTo>
                <a:lnTo>
                  <a:pt x="359341" y="1788035"/>
                </a:lnTo>
                <a:cubicBezTo>
                  <a:pt x="354789" y="1774342"/>
                  <a:pt x="347082" y="1761188"/>
                  <a:pt x="335437" y="1748543"/>
                </a:cubicBezTo>
                <a:cubicBezTo>
                  <a:pt x="323531" y="1735684"/>
                  <a:pt x="315815" y="1721016"/>
                  <a:pt x="311981" y="1705180"/>
                </a:cubicBezTo>
                <a:lnTo>
                  <a:pt x="311814" y="1654815"/>
                </a:lnTo>
                <a:lnTo>
                  <a:pt x="314362" y="1647838"/>
                </a:lnTo>
                <a:cubicBezTo>
                  <a:pt x="315243" y="1645528"/>
                  <a:pt x="315814" y="1643385"/>
                  <a:pt x="315052" y="1641861"/>
                </a:cubicBezTo>
                <a:lnTo>
                  <a:pt x="315052" y="1641860"/>
                </a:lnTo>
                <a:lnTo>
                  <a:pt x="308337" y="1608972"/>
                </a:lnTo>
                <a:lnTo>
                  <a:pt x="308338" y="1608967"/>
                </a:lnTo>
                <a:lnTo>
                  <a:pt x="321364" y="1563197"/>
                </a:lnTo>
                <a:lnTo>
                  <a:pt x="327270" y="1548123"/>
                </a:lnTo>
                <a:lnTo>
                  <a:pt x="327690" y="1546330"/>
                </a:lnTo>
                <a:lnTo>
                  <a:pt x="329863" y="1540537"/>
                </a:lnTo>
                <a:lnTo>
                  <a:pt x="334484" y="1517275"/>
                </a:lnTo>
                <a:lnTo>
                  <a:pt x="334485" y="1517269"/>
                </a:lnTo>
                <a:cubicBezTo>
                  <a:pt x="335627" y="1498600"/>
                  <a:pt x="349725" y="1479549"/>
                  <a:pt x="360964" y="1462785"/>
                </a:cubicBezTo>
                <a:cubicBezTo>
                  <a:pt x="366751" y="1454140"/>
                  <a:pt x="372458" y="1445844"/>
                  <a:pt x="376969" y="1437203"/>
                </a:cubicBezTo>
                <a:lnTo>
                  <a:pt x="378247" y="1433200"/>
                </a:lnTo>
                <a:lnTo>
                  <a:pt x="381039" y="1428420"/>
                </a:lnTo>
                <a:lnTo>
                  <a:pt x="385799" y="1409552"/>
                </a:lnTo>
                <a:cubicBezTo>
                  <a:pt x="386468" y="1402869"/>
                  <a:pt x="386111" y="1395726"/>
                  <a:pt x="384396" y="1387915"/>
                </a:cubicBezTo>
                <a:lnTo>
                  <a:pt x="382691" y="1365022"/>
                </a:lnTo>
                <a:lnTo>
                  <a:pt x="390221" y="1339090"/>
                </a:lnTo>
                <a:lnTo>
                  <a:pt x="412401" y="1304664"/>
                </a:lnTo>
                <a:cubicBezTo>
                  <a:pt x="420784" y="1295711"/>
                  <a:pt x="425356" y="1286328"/>
                  <a:pt x="427237" y="1276231"/>
                </a:cubicBezTo>
                <a:lnTo>
                  <a:pt x="427237" y="1276230"/>
                </a:lnTo>
                <a:cubicBezTo>
                  <a:pt x="429119" y="1266133"/>
                  <a:pt x="428309" y="1255322"/>
                  <a:pt x="425928" y="1243511"/>
                </a:cubicBezTo>
                <a:cubicBezTo>
                  <a:pt x="420022" y="1213982"/>
                  <a:pt x="419640" y="1183311"/>
                  <a:pt x="416021" y="1153402"/>
                </a:cubicBezTo>
                <a:cubicBezTo>
                  <a:pt x="415259" y="1146923"/>
                  <a:pt x="412591" y="1138733"/>
                  <a:pt x="408019" y="1134921"/>
                </a:cubicBezTo>
                <a:cubicBezTo>
                  <a:pt x="351249" y="1088247"/>
                  <a:pt x="350677" y="1022523"/>
                  <a:pt x="348009" y="957751"/>
                </a:cubicBezTo>
                <a:lnTo>
                  <a:pt x="347247" y="839638"/>
                </a:lnTo>
                <a:lnTo>
                  <a:pt x="356201" y="800393"/>
                </a:lnTo>
                <a:cubicBezTo>
                  <a:pt x="368204" y="775818"/>
                  <a:pt x="383824" y="753149"/>
                  <a:pt x="396017" y="728762"/>
                </a:cubicBezTo>
                <a:cubicBezTo>
                  <a:pt x="400781" y="719620"/>
                  <a:pt x="400971" y="707808"/>
                  <a:pt x="401733" y="697139"/>
                </a:cubicBezTo>
                <a:close/>
                <a:moveTo>
                  <a:pt x="401733" y="519586"/>
                </a:moveTo>
                <a:lnTo>
                  <a:pt x="401733" y="519587"/>
                </a:lnTo>
                <a:lnTo>
                  <a:pt x="416855" y="579573"/>
                </a:lnTo>
                <a:lnTo>
                  <a:pt x="405544" y="641129"/>
                </a:lnTo>
                <a:lnTo>
                  <a:pt x="405543" y="641130"/>
                </a:lnTo>
                <a:cubicBezTo>
                  <a:pt x="402114" y="649227"/>
                  <a:pt x="401543" y="658514"/>
                  <a:pt x="401638" y="668134"/>
                </a:cubicBezTo>
                <a:lnTo>
                  <a:pt x="401638" y="668135"/>
                </a:lnTo>
                <a:lnTo>
                  <a:pt x="405543" y="641131"/>
                </a:lnTo>
                <a:lnTo>
                  <a:pt x="405544" y="641129"/>
                </a:lnTo>
                <a:lnTo>
                  <a:pt x="414887" y="610003"/>
                </a:lnTo>
                <a:lnTo>
                  <a:pt x="416855" y="579573"/>
                </a:lnTo>
                <a:lnTo>
                  <a:pt x="416855" y="579572"/>
                </a:lnTo>
                <a:cubicBezTo>
                  <a:pt x="415879" y="559449"/>
                  <a:pt x="410497" y="539589"/>
                  <a:pt x="401733" y="519586"/>
                </a:cubicBezTo>
                <a:close/>
                <a:moveTo>
                  <a:pt x="0" y="0"/>
                </a:moveTo>
                <a:lnTo>
                  <a:pt x="420949" y="0"/>
                </a:lnTo>
                <a:lnTo>
                  <a:pt x="432976" y="20461"/>
                </a:lnTo>
                <a:cubicBezTo>
                  <a:pt x="438406" y="27938"/>
                  <a:pt x="442585" y="33463"/>
                  <a:pt x="445520" y="38068"/>
                </a:cubicBezTo>
                <a:lnTo>
                  <a:pt x="450598" y="50155"/>
                </a:lnTo>
                <a:lnTo>
                  <a:pt x="448246" y="62921"/>
                </a:lnTo>
                <a:cubicBezTo>
                  <a:pt x="446228" y="67979"/>
                  <a:pt x="442978" y="74182"/>
                  <a:pt x="438500" y="82564"/>
                </a:cubicBezTo>
                <a:cubicBezTo>
                  <a:pt x="434118" y="90566"/>
                  <a:pt x="431452" y="100472"/>
                  <a:pt x="424974" y="106379"/>
                </a:cubicBezTo>
                <a:cubicBezTo>
                  <a:pt x="408496" y="121429"/>
                  <a:pt x="402257" y="138241"/>
                  <a:pt x="400733" y="155910"/>
                </a:cubicBezTo>
                <a:lnTo>
                  <a:pt x="400733" y="155911"/>
                </a:lnTo>
                <a:lnTo>
                  <a:pt x="404781" y="210585"/>
                </a:lnTo>
                <a:lnTo>
                  <a:pt x="404399" y="230399"/>
                </a:lnTo>
                <a:cubicBezTo>
                  <a:pt x="398399" y="242877"/>
                  <a:pt x="396447" y="254402"/>
                  <a:pt x="398042" y="265523"/>
                </a:cubicBezTo>
                <a:lnTo>
                  <a:pt x="398042" y="265524"/>
                </a:lnTo>
                <a:cubicBezTo>
                  <a:pt x="399638" y="276644"/>
                  <a:pt x="404781" y="287361"/>
                  <a:pt x="412973" y="298220"/>
                </a:cubicBezTo>
                <a:lnTo>
                  <a:pt x="427308" y="328367"/>
                </a:lnTo>
                <a:lnTo>
                  <a:pt x="417926" y="361084"/>
                </a:lnTo>
                <a:lnTo>
                  <a:pt x="417925" y="361085"/>
                </a:lnTo>
                <a:cubicBezTo>
                  <a:pt x="398494" y="385851"/>
                  <a:pt x="388302" y="411474"/>
                  <a:pt x="386040" y="437906"/>
                </a:cubicBezTo>
                <a:lnTo>
                  <a:pt x="386040" y="437907"/>
                </a:lnTo>
                <a:lnTo>
                  <a:pt x="388431" y="478157"/>
                </a:lnTo>
                <a:lnTo>
                  <a:pt x="401733" y="519585"/>
                </a:lnTo>
                <a:lnTo>
                  <a:pt x="386040" y="437907"/>
                </a:lnTo>
                <a:lnTo>
                  <a:pt x="395544" y="398872"/>
                </a:lnTo>
                <a:cubicBezTo>
                  <a:pt x="400804" y="386066"/>
                  <a:pt x="408210" y="373469"/>
                  <a:pt x="417925" y="361086"/>
                </a:cubicBezTo>
                <a:lnTo>
                  <a:pt x="417926" y="361084"/>
                </a:lnTo>
                <a:lnTo>
                  <a:pt x="426528" y="344511"/>
                </a:lnTo>
                <a:lnTo>
                  <a:pt x="427308" y="328367"/>
                </a:lnTo>
                <a:lnTo>
                  <a:pt x="427308" y="328366"/>
                </a:lnTo>
                <a:cubicBezTo>
                  <a:pt x="425642" y="317793"/>
                  <a:pt x="420022" y="307649"/>
                  <a:pt x="412973" y="298219"/>
                </a:cubicBezTo>
                <a:lnTo>
                  <a:pt x="398042" y="265523"/>
                </a:lnTo>
                <a:lnTo>
                  <a:pt x="404399" y="230400"/>
                </a:lnTo>
                <a:cubicBezTo>
                  <a:pt x="407067" y="224873"/>
                  <a:pt x="405733" y="217063"/>
                  <a:pt x="404781" y="210585"/>
                </a:cubicBezTo>
                <a:lnTo>
                  <a:pt x="404781" y="210584"/>
                </a:lnTo>
                <a:lnTo>
                  <a:pt x="400733" y="155911"/>
                </a:lnTo>
                <a:lnTo>
                  <a:pt x="407246" y="130163"/>
                </a:lnTo>
                <a:cubicBezTo>
                  <a:pt x="411056" y="121870"/>
                  <a:pt x="416735" y="113905"/>
                  <a:pt x="424974" y="106380"/>
                </a:cubicBezTo>
                <a:cubicBezTo>
                  <a:pt x="431452" y="100473"/>
                  <a:pt x="434118" y="90567"/>
                  <a:pt x="438500" y="82565"/>
                </a:cubicBezTo>
                <a:cubicBezTo>
                  <a:pt x="447455" y="65801"/>
                  <a:pt x="451503" y="57752"/>
                  <a:pt x="450598" y="50156"/>
                </a:cubicBezTo>
                <a:lnTo>
                  <a:pt x="450598" y="50155"/>
                </a:lnTo>
                <a:cubicBezTo>
                  <a:pt x="449693" y="42558"/>
                  <a:pt x="443835" y="35415"/>
                  <a:pt x="432976" y="20460"/>
                </a:cubicBezTo>
                <a:lnTo>
                  <a:pt x="420949" y="0"/>
                </a:lnTo>
                <a:lnTo>
                  <a:pt x="4543952" y="0"/>
                </a:lnTo>
                <a:lnTo>
                  <a:pt x="4543952" y="3333748"/>
                </a:lnTo>
                <a:lnTo>
                  <a:pt x="284400" y="3333748"/>
                </a:lnTo>
                <a:lnTo>
                  <a:pt x="112147" y="3333748"/>
                </a:lnTo>
                <a:lnTo>
                  <a:pt x="102447" y="3291263"/>
                </a:lnTo>
                <a:cubicBezTo>
                  <a:pt x="96923" y="3268782"/>
                  <a:pt x="87016" y="3247066"/>
                  <a:pt x="83396" y="3224205"/>
                </a:cubicBezTo>
                <a:cubicBezTo>
                  <a:pt x="74824" y="3169911"/>
                  <a:pt x="68728" y="3115235"/>
                  <a:pt x="61870" y="3060559"/>
                </a:cubicBezTo>
                <a:cubicBezTo>
                  <a:pt x="54821" y="3004171"/>
                  <a:pt x="47391" y="2947972"/>
                  <a:pt x="41105" y="2891580"/>
                </a:cubicBezTo>
                <a:cubicBezTo>
                  <a:pt x="37865" y="2860719"/>
                  <a:pt x="37295" y="2829666"/>
                  <a:pt x="34247" y="2798805"/>
                </a:cubicBezTo>
                <a:cubicBezTo>
                  <a:pt x="31579" y="2771752"/>
                  <a:pt x="26626" y="2744891"/>
                  <a:pt x="23386" y="2717840"/>
                </a:cubicBezTo>
                <a:cubicBezTo>
                  <a:pt x="20720" y="2694407"/>
                  <a:pt x="19196" y="2670784"/>
                  <a:pt x="16528" y="2647352"/>
                </a:cubicBezTo>
                <a:cubicBezTo>
                  <a:pt x="12148" y="2609822"/>
                  <a:pt x="7194" y="2572483"/>
                  <a:pt x="2622" y="2535144"/>
                </a:cubicBezTo>
                <a:lnTo>
                  <a:pt x="0" y="2517516"/>
                </a:lnTo>
                <a:lnTo>
                  <a:pt x="0" y="2476684"/>
                </a:lnTo>
                <a:lnTo>
                  <a:pt x="3670" y="2433342"/>
                </a:lnTo>
                <a:lnTo>
                  <a:pt x="0" y="2388258"/>
                </a:lnTo>
                <a:lnTo>
                  <a:pt x="0" y="2362148"/>
                </a:lnTo>
                <a:lnTo>
                  <a:pt x="1098" y="2340065"/>
                </a:lnTo>
                <a:cubicBezTo>
                  <a:pt x="7576" y="2315108"/>
                  <a:pt x="16720" y="2290916"/>
                  <a:pt x="24720" y="2266339"/>
                </a:cubicBezTo>
                <a:cubicBezTo>
                  <a:pt x="25672" y="2263671"/>
                  <a:pt x="25864" y="2260433"/>
                  <a:pt x="26434" y="2257577"/>
                </a:cubicBezTo>
                <a:cubicBezTo>
                  <a:pt x="29675" y="2241382"/>
                  <a:pt x="32913" y="2225381"/>
                  <a:pt x="35771" y="2209187"/>
                </a:cubicBezTo>
                <a:cubicBezTo>
                  <a:pt x="37295" y="2200425"/>
                  <a:pt x="37485" y="2191470"/>
                  <a:pt x="38819" y="2182706"/>
                </a:cubicBezTo>
                <a:cubicBezTo>
                  <a:pt x="44153" y="2148797"/>
                  <a:pt x="35199" y="2111458"/>
                  <a:pt x="58250" y="2082119"/>
                </a:cubicBezTo>
                <a:cubicBezTo>
                  <a:pt x="73110" y="2063068"/>
                  <a:pt x="69680" y="2044589"/>
                  <a:pt x="67394" y="2024207"/>
                </a:cubicBezTo>
                <a:cubicBezTo>
                  <a:pt x="65680" y="2008774"/>
                  <a:pt x="66252" y="1992962"/>
                  <a:pt x="66060" y="1977341"/>
                </a:cubicBezTo>
                <a:cubicBezTo>
                  <a:pt x="65490" y="1949908"/>
                  <a:pt x="65298" y="1922475"/>
                  <a:pt x="64346" y="1895042"/>
                </a:cubicBezTo>
                <a:cubicBezTo>
                  <a:pt x="63966" y="1886278"/>
                  <a:pt x="59202" y="1877326"/>
                  <a:pt x="59964" y="1868752"/>
                </a:cubicBezTo>
                <a:cubicBezTo>
                  <a:pt x="63584" y="1829126"/>
                  <a:pt x="69300" y="1789501"/>
                  <a:pt x="72538" y="1749876"/>
                </a:cubicBezTo>
                <a:cubicBezTo>
                  <a:pt x="74442" y="1727397"/>
                  <a:pt x="70824" y="1704344"/>
                  <a:pt x="73490" y="1682055"/>
                </a:cubicBezTo>
                <a:cubicBezTo>
                  <a:pt x="76538" y="1656338"/>
                  <a:pt x="84348" y="1631192"/>
                  <a:pt x="89113" y="1605663"/>
                </a:cubicBezTo>
                <a:cubicBezTo>
                  <a:pt x="90445" y="1598614"/>
                  <a:pt x="88731" y="1590804"/>
                  <a:pt x="88351" y="1583374"/>
                </a:cubicBezTo>
                <a:cubicBezTo>
                  <a:pt x="87968" y="1574992"/>
                  <a:pt x="87206" y="1566799"/>
                  <a:pt x="87016" y="1558417"/>
                </a:cubicBezTo>
                <a:cubicBezTo>
                  <a:pt x="86634" y="1532888"/>
                  <a:pt x="87206" y="1507361"/>
                  <a:pt x="85872" y="1481833"/>
                </a:cubicBezTo>
                <a:cubicBezTo>
                  <a:pt x="85110" y="1466212"/>
                  <a:pt x="77300" y="1449829"/>
                  <a:pt x="80158" y="1435349"/>
                </a:cubicBezTo>
                <a:cubicBezTo>
                  <a:pt x="85682" y="1405822"/>
                  <a:pt x="73300" y="1376293"/>
                  <a:pt x="83586" y="1346766"/>
                </a:cubicBezTo>
                <a:cubicBezTo>
                  <a:pt x="86634" y="1337620"/>
                  <a:pt x="79014" y="1325047"/>
                  <a:pt x="78634" y="1313997"/>
                </a:cubicBezTo>
                <a:cubicBezTo>
                  <a:pt x="77682" y="1286374"/>
                  <a:pt x="77872" y="1258751"/>
                  <a:pt x="78062" y="1231128"/>
                </a:cubicBezTo>
                <a:cubicBezTo>
                  <a:pt x="78252" y="1206361"/>
                  <a:pt x="75586" y="1180642"/>
                  <a:pt x="80920" y="1156830"/>
                </a:cubicBezTo>
                <a:cubicBezTo>
                  <a:pt x="86634" y="1131873"/>
                  <a:pt x="85872" y="1109394"/>
                  <a:pt x="79396" y="1085199"/>
                </a:cubicBezTo>
                <a:cubicBezTo>
                  <a:pt x="75014" y="1068625"/>
                  <a:pt x="74442" y="1051098"/>
                  <a:pt x="73110" y="1033954"/>
                </a:cubicBezTo>
                <a:cubicBezTo>
                  <a:pt x="71586" y="1015475"/>
                  <a:pt x="75586" y="995090"/>
                  <a:pt x="69300" y="978326"/>
                </a:cubicBezTo>
                <a:cubicBezTo>
                  <a:pt x="50629" y="928412"/>
                  <a:pt x="46629" y="877166"/>
                  <a:pt x="46629" y="824969"/>
                </a:cubicBezTo>
                <a:cubicBezTo>
                  <a:pt x="46629" y="815442"/>
                  <a:pt x="49295" y="805726"/>
                  <a:pt x="52153" y="796584"/>
                </a:cubicBezTo>
                <a:cubicBezTo>
                  <a:pt x="69300" y="743240"/>
                  <a:pt x="67776" y="689708"/>
                  <a:pt x="57297" y="635414"/>
                </a:cubicBezTo>
                <a:cubicBezTo>
                  <a:pt x="55011" y="624174"/>
                  <a:pt x="54629" y="611601"/>
                  <a:pt x="56915" y="600361"/>
                </a:cubicBezTo>
                <a:cubicBezTo>
                  <a:pt x="63584" y="568736"/>
                  <a:pt x="74634" y="538065"/>
                  <a:pt x="79396" y="506250"/>
                </a:cubicBezTo>
                <a:cubicBezTo>
                  <a:pt x="87206" y="453672"/>
                  <a:pt x="60918" y="408141"/>
                  <a:pt x="43771" y="361085"/>
                </a:cubicBezTo>
                <a:cubicBezTo>
                  <a:pt x="31627" y="327508"/>
                  <a:pt x="8016" y="297682"/>
                  <a:pt x="426" y="262524"/>
                </a:cubicBezTo>
                <a:lnTo>
                  <a:pt x="0" y="249644"/>
                </a:lnTo>
                <a:close/>
              </a:path>
            </a:pathLst>
          </a:custGeom>
        </p:spPr>
      </p:pic>
      <p:pic>
        <p:nvPicPr>
          <p:cNvPr id="21" name="Picture 20" descr="A close-up of a dna strand&#10;&#10;Description automatically generated">
            <a:extLst>
              <a:ext uri="{FF2B5EF4-FFF2-40B4-BE49-F238E27FC236}">
                <a16:creationId xmlns:a16="http://schemas.microsoft.com/office/drawing/2014/main" id="{22D2ABC5-73CE-E6FF-CF41-93946F58243B}"/>
              </a:ext>
            </a:extLst>
          </p:cNvPr>
          <p:cNvPicPr>
            <a:picLocks noChangeAspect="1"/>
          </p:cNvPicPr>
          <p:nvPr/>
        </p:nvPicPr>
        <p:blipFill>
          <a:blip r:embed="rId6"/>
          <a:srcRect l="11559" r="17443" b="-3"/>
          <a:stretch/>
        </p:blipFill>
        <p:spPr>
          <a:xfrm>
            <a:off x="6508807" y="1"/>
            <a:ext cx="3867093" cy="2846034"/>
          </a:xfrm>
          <a:custGeom>
            <a:avLst/>
            <a:gdLst/>
            <a:ahLst/>
            <a:cxnLst/>
            <a:rect l="l" t="t" r="r" b="b"/>
            <a:pathLst>
              <a:path w="4543952" h="3333749">
                <a:moveTo>
                  <a:pt x="332842" y="2836169"/>
                </a:moveTo>
                <a:lnTo>
                  <a:pt x="332842" y="2836170"/>
                </a:lnTo>
                <a:cubicBezTo>
                  <a:pt x="336914" y="2839980"/>
                  <a:pt x="340200" y="2844314"/>
                  <a:pt x="341533" y="2848791"/>
                </a:cubicBezTo>
                <a:lnTo>
                  <a:pt x="358166" y="2903542"/>
                </a:lnTo>
                <a:lnTo>
                  <a:pt x="366072" y="2947856"/>
                </a:lnTo>
                <a:lnTo>
                  <a:pt x="361441" y="2914325"/>
                </a:lnTo>
                <a:lnTo>
                  <a:pt x="358166" y="2903542"/>
                </a:lnTo>
                <a:lnTo>
                  <a:pt x="357138" y="2897782"/>
                </a:lnTo>
                <a:cubicBezTo>
                  <a:pt x="352392" y="2881304"/>
                  <a:pt x="346534" y="2865007"/>
                  <a:pt x="341533" y="2848790"/>
                </a:cubicBezTo>
                <a:close/>
                <a:moveTo>
                  <a:pt x="296001" y="2745349"/>
                </a:moveTo>
                <a:lnTo>
                  <a:pt x="289670" y="2770755"/>
                </a:lnTo>
                <a:lnTo>
                  <a:pt x="290080" y="2778003"/>
                </a:lnTo>
                <a:lnTo>
                  <a:pt x="289301" y="2782302"/>
                </a:lnTo>
                <a:lnTo>
                  <a:pt x="290501" y="2785437"/>
                </a:lnTo>
                <a:lnTo>
                  <a:pt x="290929" y="2793020"/>
                </a:lnTo>
                <a:lnTo>
                  <a:pt x="300579" y="2811777"/>
                </a:lnTo>
                <a:lnTo>
                  <a:pt x="300582" y="2811784"/>
                </a:lnTo>
                <a:lnTo>
                  <a:pt x="300583" y="2811784"/>
                </a:lnTo>
                <a:lnTo>
                  <a:pt x="300579" y="2811777"/>
                </a:lnTo>
                <a:lnTo>
                  <a:pt x="290501" y="2785437"/>
                </a:lnTo>
                <a:lnTo>
                  <a:pt x="290080" y="2778003"/>
                </a:lnTo>
                <a:close/>
                <a:moveTo>
                  <a:pt x="418115" y="2518261"/>
                </a:moveTo>
                <a:lnTo>
                  <a:pt x="418115" y="2518262"/>
                </a:lnTo>
                <a:lnTo>
                  <a:pt x="421759" y="2545004"/>
                </a:lnTo>
                <a:lnTo>
                  <a:pt x="417545" y="2571031"/>
                </a:lnTo>
                <a:cubicBezTo>
                  <a:pt x="405543" y="2612942"/>
                  <a:pt x="372966" y="2640947"/>
                  <a:pt x="344391" y="2667998"/>
                </a:cubicBezTo>
                <a:cubicBezTo>
                  <a:pt x="320006" y="2691051"/>
                  <a:pt x="306290" y="2716960"/>
                  <a:pt x="296001" y="2745345"/>
                </a:cubicBezTo>
                <a:lnTo>
                  <a:pt x="296001" y="2745346"/>
                </a:lnTo>
                <a:cubicBezTo>
                  <a:pt x="306290" y="2716961"/>
                  <a:pt x="320006" y="2691052"/>
                  <a:pt x="344391" y="2667999"/>
                </a:cubicBezTo>
                <a:cubicBezTo>
                  <a:pt x="372966" y="2640948"/>
                  <a:pt x="405543" y="2612943"/>
                  <a:pt x="417545" y="2571032"/>
                </a:cubicBezTo>
                <a:cubicBezTo>
                  <a:pt x="420117" y="2561983"/>
                  <a:pt x="421593" y="2553553"/>
                  <a:pt x="421760" y="2545004"/>
                </a:cubicBezTo>
                <a:lnTo>
                  <a:pt x="421759" y="2545004"/>
                </a:lnTo>
                <a:lnTo>
                  <a:pt x="421760" y="2545003"/>
                </a:lnTo>
                <a:cubicBezTo>
                  <a:pt x="421926" y="2536454"/>
                  <a:pt x="420783" y="2527787"/>
                  <a:pt x="418115" y="2518261"/>
                </a:cubicBezTo>
                <a:close/>
                <a:moveTo>
                  <a:pt x="414227" y="2440913"/>
                </a:moveTo>
                <a:lnTo>
                  <a:pt x="409472" y="2463014"/>
                </a:lnTo>
                <a:lnTo>
                  <a:pt x="409472" y="2463015"/>
                </a:lnTo>
                <a:lnTo>
                  <a:pt x="411535" y="2490548"/>
                </a:lnTo>
                <a:lnTo>
                  <a:pt x="418115" y="2518259"/>
                </a:lnTo>
                <a:lnTo>
                  <a:pt x="409472" y="2463015"/>
                </a:lnTo>
                <a:close/>
                <a:moveTo>
                  <a:pt x="817328" y="1508455"/>
                </a:moveTo>
                <a:lnTo>
                  <a:pt x="845421" y="1596210"/>
                </a:lnTo>
                <a:cubicBezTo>
                  <a:pt x="847898" y="1604975"/>
                  <a:pt x="846373" y="1615833"/>
                  <a:pt x="843517" y="1624977"/>
                </a:cubicBezTo>
                <a:cubicBezTo>
                  <a:pt x="833801" y="1656220"/>
                  <a:pt x="809415" y="1676033"/>
                  <a:pt x="786935" y="1697750"/>
                </a:cubicBezTo>
                <a:cubicBezTo>
                  <a:pt x="777029" y="1707276"/>
                  <a:pt x="769981" y="1720420"/>
                  <a:pt x="764267" y="1733185"/>
                </a:cubicBezTo>
                <a:cubicBezTo>
                  <a:pt x="749595" y="1766332"/>
                  <a:pt x="736452" y="1800243"/>
                  <a:pt x="722546" y="1833772"/>
                </a:cubicBezTo>
                <a:cubicBezTo>
                  <a:pt x="721212" y="1837010"/>
                  <a:pt x="717783" y="1839676"/>
                  <a:pt x="714925" y="1842155"/>
                </a:cubicBezTo>
                <a:cubicBezTo>
                  <a:pt x="684824" y="1866919"/>
                  <a:pt x="654535" y="1891494"/>
                  <a:pt x="624434" y="1916451"/>
                </a:cubicBezTo>
                <a:cubicBezTo>
                  <a:pt x="618720" y="1921213"/>
                  <a:pt x="614528" y="1928073"/>
                  <a:pt x="609004" y="1933216"/>
                </a:cubicBezTo>
                <a:cubicBezTo>
                  <a:pt x="601384" y="1940456"/>
                  <a:pt x="594143" y="1949600"/>
                  <a:pt x="584999" y="1953410"/>
                </a:cubicBezTo>
                <a:cubicBezTo>
                  <a:pt x="556234" y="1965221"/>
                  <a:pt x="543850" y="1987891"/>
                  <a:pt x="538516" y="2016466"/>
                </a:cubicBezTo>
                <a:cubicBezTo>
                  <a:pt x="533563" y="2042567"/>
                  <a:pt x="529371" y="2068666"/>
                  <a:pt x="523657" y="2094575"/>
                </a:cubicBezTo>
                <a:cubicBezTo>
                  <a:pt x="516799" y="2126198"/>
                  <a:pt x="509369" y="2157633"/>
                  <a:pt x="500986" y="2188876"/>
                </a:cubicBezTo>
                <a:cubicBezTo>
                  <a:pt x="497366" y="2202401"/>
                  <a:pt x="493176" y="2216689"/>
                  <a:pt x="485746" y="2228311"/>
                </a:cubicBezTo>
                <a:cubicBezTo>
                  <a:pt x="465171" y="2260887"/>
                  <a:pt x="451265" y="2295750"/>
                  <a:pt x="456789" y="2334041"/>
                </a:cubicBezTo>
                <a:cubicBezTo>
                  <a:pt x="461171" y="2364712"/>
                  <a:pt x="449931" y="2390431"/>
                  <a:pt x="432404" y="2409482"/>
                </a:cubicBezTo>
                <a:cubicBezTo>
                  <a:pt x="424451" y="2418151"/>
                  <a:pt x="418938" y="2426974"/>
                  <a:pt x="415303" y="2435910"/>
                </a:cubicBezTo>
                <a:lnTo>
                  <a:pt x="432404" y="2409483"/>
                </a:lnTo>
                <a:cubicBezTo>
                  <a:pt x="449931" y="2390432"/>
                  <a:pt x="461171" y="2364713"/>
                  <a:pt x="456789" y="2334042"/>
                </a:cubicBezTo>
                <a:cubicBezTo>
                  <a:pt x="451265" y="2295751"/>
                  <a:pt x="465171" y="2260888"/>
                  <a:pt x="485746" y="2228312"/>
                </a:cubicBezTo>
                <a:cubicBezTo>
                  <a:pt x="493176" y="2216690"/>
                  <a:pt x="497366" y="2202402"/>
                  <a:pt x="500986" y="2188877"/>
                </a:cubicBezTo>
                <a:cubicBezTo>
                  <a:pt x="509369" y="2157634"/>
                  <a:pt x="516799" y="2126199"/>
                  <a:pt x="523657" y="2094576"/>
                </a:cubicBezTo>
                <a:cubicBezTo>
                  <a:pt x="529371" y="2068667"/>
                  <a:pt x="533563" y="2042568"/>
                  <a:pt x="538516" y="2016467"/>
                </a:cubicBezTo>
                <a:cubicBezTo>
                  <a:pt x="543850" y="1987892"/>
                  <a:pt x="556234" y="1965222"/>
                  <a:pt x="584999" y="1953411"/>
                </a:cubicBezTo>
                <a:cubicBezTo>
                  <a:pt x="594143" y="1949601"/>
                  <a:pt x="601384" y="1940457"/>
                  <a:pt x="609004" y="1933217"/>
                </a:cubicBezTo>
                <a:cubicBezTo>
                  <a:pt x="614528" y="1928074"/>
                  <a:pt x="618720" y="1921214"/>
                  <a:pt x="624434" y="1916452"/>
                </a:cubicBezTo>
                <a:cubicBezTo>
                  <a:pt x="654535" y="1891495"/>
                  <a:pt x="684824" y="1866920"/>
                  <a:pt x="714925" y="1842156"/>
                </a:cubicBezTo>
                <a:cubicBezTo>
                  <a:pt x="717783" y="1839677"/>
                  <a:pt x="721212" y="1837011"/>
                  <a:pt x="722546" y="1833773"/>
                </a:cubicBezTo>
                <a:cubicBezTo>
                  <a:pt x="736452" y="1800244"/>
                  <a:pt x="749596" y="1766333"/>
                  <a:pt x="764267" y="1733186"/>
                </a:cubicBezTo>
                <a:cubicBezTo>
                  <a:pt x="769981" y="1720421"/>
                  <a:pt x="777029" y="1707277"/>
                  <a:pt x="786936" y="1697751"/>
                </a:cubicBezTo>
                <a:cubicBezTo>
                  <a:pt x="809416" y="1676034"/>
                  <a:pt x="833801" y="1656221"/>
                  <a:pt x="843517" y="1624978"/>
                </a:cubicBezTo>
                <a:cubicBezTo>
                  <a:pt x="846374" y="1615834"/>
                  <a:pt x="847899" y="1604976"/>
                  <a:pt x="845422" y="1596211"/>
                </a:cubicBezTo>
                <a:close/>
                <a:moveTo>
                  <a:pt x="798723" y="1459070"/>
                </a:moveTo>
                <a:lnTo>
                  <a:pt x="807941" y="1481569"/>
                </a:lnTo>
                <a:lnTo>
                  <a:pt x="798724" y="1459071"/>
                </a:lnTo>
                <a:close/>
                <a:moveTo>
                  <a:pt x="779530" y="1268755"/>
                </a:moveTo>
                <a:lnTo>
                  <a:pt x="774363" y="1286066"/>
                </a:lnTo>
                <a:cubicBezTo>
                  <a:pt x="759789" y="1306927"/>
                  <a:pt x="753550" y="1328549"/>
                  <a:pt x="752025" y="1350624"/>
                </a:cubicBezTo>
                <a:lnTo>
                  <a:pt x="757620" y="1413837"/>
                </a:lnTo>
                <a:lnTo>
                  <a:pt x="752026" y="1350625"/>
                </a:lnTo>
                <a:cubicBezTo>
                  <a:pt x="753550" y="1328550"/>
                  <a:pt x="759790" y="1306927"/>
                  <a:pt x="774363" y="1286067"/>
                </a:cubicBezTo>
                <a:cubicBezTo>
                  <a:pt x="777506" y="1281686"/>
                  <a:pt x="779078" y="1275399"/>
                  <a:pt x="779530" y="1268755"/>
                </a:cubicBezTo>
                <a:close/>
                <a:moveTo>
                  <a:pt x="837801" y="773032"/>
                </a:moveTo>
                <a:lnTo>
                  <a:pt x="829801" y="854376"/>
                </a:lnTo>
                <a:cubicBezTo>
                  <a:pt x="827515" y="878953"/>
                  <a:pt x="826753" y="903719"/>
                  <a:pt x="798747" y="915340"/>
                </a:cubicBezTo>
                <a:cubicBezTo>
                  <a:pt x="794365" y="917056"/>
                  <a:pt x="791127" y="922770"/>
                  <a:pt x="788269" y="927152"/>
                </a:cubicBezTo>
                <a:cubicBezTo>
                  <a:pt x="744261" y="994782"/>
                  <a:pt x="745405" y="1030977"/>
                  <a:pt x="791889" y="1097084"/>
                </a:cubicBezTo>
                <a:cubicBezTo>
                  <a:pt x="796651" y="1103942"/>
                  <a:pt x="800081" y="1118610"/>
                  <a:pt x="796271" y="1123182"/>
                </a:cubicBezTo>
                <a:cubicBezTo>
                  <a:pt x="780459" y="1142614"/>
                  <a:pt x="773411" y="1162951"/>
                  <a:pt x="771553" y="1184026"/>
                </a:cubicBezTo>
                <a:cubicBezTo>
                  <a:pt x="773411" y="1162951"/>
                  <a:pt x="780460" y="1142615"/>
                  <a:pt x="796272" y="1123183"/>
                </a:cubicBezTo>
                <a:cubicBezTo>
                  <a:pt x="800082" y="1118611"/>
                  <a:pt x="796652" y="1103943"/>
                  <a:pt x="791890" y="1097085"/>
                </a:cubicBezTo>
                <a:cubicBezTo>
                  <a:pt x="745406" y="1030978"/>
                  <a:pt x="744262" y="994783"/>
                  <a:pt x="788270" y="927153"/>
                </a:cubicBezTo>
                <a:cubicBezTo>
                  <a:pt x="791128" y="922771"/>
                  <a:pt x="794366" y="917057"/>
                  <a:pt x="798748" y="915341"/>
                </a:cubicBezTo>
                <a:cubicBezTo>
                  <a:pt x="826753" y="903720"/>
                  <a:pt x="827515" y="878954"/>
                  <a:pt x="829801" y="854377"/>
                </a:cubicBezTo>
                <a:cubicBezTo>
                  <a:pt x="832277" y="827327"/>
                  <a:pt x="835515" y="800274"/>
                  <a:pt x="837801" y="773033"/>
                </a:cubicBezTo>
                <a:close/>
                <a:moveTo>
                  <a:pt x="782400" y="517848"/>
                </a:moveTo>
                <a:lnTo>
                  <a:pt x="791317" y="556044"/>
                </a:lnTo>
                <a:cubicBezTo>
                  <a:pt x="793413" y="564045"/>
                  <a:pt x="798937" y="572619"/>
                  <a:pt x="797795" y="580047"/>
                </a:cubicBezTo>
                <a:cubicBezTo>
                  <a:pt x="794461" y="601575"/>
                  <a:pt x="796890" y="622198"/>
                  <a:pt x="801176" y="642534"/>
                </a:cubicBezTo>
                <a:lnTo>
                  <a:pt x="813700" y="694925"/>
                </a:lnTo>
                <a:lnTo>
                  <a:pt x="801177" y="642535"/>
                </a:lnTo>
                <a:cubicBezTo>
                  <a:pt x="796891" y="622198"/>
                  <a:pt x="794462" y="601576"/>
                  <a:pt x="797796" y="580048"/>
                </a:cubicBezTo>
                <a:cubicBezTo>
                  <a:pt x="798938" y="572620"/>
                  <a:pt x="793414" y="564046"/>
                  <a:pt x="791318" y="556045"/>
                </a:cubicBezTo>
                <a:close/>
                <a:moveTo>
                  <a:pt x="783887" y="313530"/>
                </a:moveTo>
                <a:lnTo>
                  <a:pt x="786245" y="324055"/>
                </a:lnTo>
                <a:cubicBezTo>
                  <a:pt x="786031" y="328961"/>
                  <a:pt x="785126" y="334581"/>
                  <a:pt x="784459" y="338867"/>
                </a:cubicBezTo>
                <a:lnTo>
                  <a:pt x="784454" y="338895"/>
                </a:lnTo>
                <a:lnTo>
                  <a:pt x="778363" y="367325"/>
                </a:lnTo>
                <a:lnTo>
                  <a:pt x="774553" y="395637"/>
                </a:lnTo>
                <a:lnTo>
                  <a:pt x="784454" y="338895"/>
                </a:lnTo>
                <a:lnTo>
                  <a:pt x="784460" y="338868"/>
                </a:lnTo>
                <a:cubicBezTo>
                  <a:pt x="785794" y="330296"/>
                  <a:pt x="788080" y="316387"/>
                  <a:pt x="783888" y="313531"/>
                </a:cubicBezTo>
                <a:close/>
                <a:moveTo>
                  <a:pt x="761560" y="281565"/>
                </a:moveTo>
                <a:lnTo>
                  <a:pt x="766454" y="295412"/>
                </a:lnTo>
                <a:lnTo>
                  <a:pt x="766455" y="295412"/>
                </a:lnTo>
                <a:close/>
                <a:moveTo>
                  <a:pt x="774880" y="24483"/>
                </a:moveTo>
                <a:lnTo>
                  <a:pt x="777142" y="74126"/>
                </a:lnTo>
                <a:cubicBezTo>
                  <a:pt x="775758" y="100171"/>
                  <a:pt x="771253" y="125873"/>
                  <a:pt x="767023" y="151566"/>
                </a:cubicBezTo>
                <a:lnTo>
                  <a:pt x="766824" y="153385"/>
                </a:lnTo>
                <a:lnTo>
                  <a:pt x="763010" y="177268"/>
                </a:lnTo>
                <a:lnTo>
                  <a:pt x="758551" y="228941"/>
                </a:lnTo>
                <a:lnTo>
                  <a:pt x="766824" y="153385"/>
                </a:lnTo>
                <a:lnTo>
                  <a:pt x="771220" y="125858"/>
                </a:lnTo>
                <a:cubicBezTo>
                  <a:pt x="773910" y="108700"/>
                  <a:pt x="776220" y="91489"/>
                  <a:pt x="777143" y="74126"/>
                </a:cubicBezTo>
                <a:close/>
                <a:moveTo>
                  <a:pt x="313355" y="0"/>
                </a:moveTo>
                <a:lnTo>
                  <a:pt x="777461" y="0"/>
                </a:lnTo>
                <a:lnTo>
                  <a:pt x="4543952" y="0"/>
                </a:lnTo>
                <a:lnTo>
                  <a:pt x="4543952" y="3333749"/>
                </a:lnTo>
                <a:lnTo>
                  <a:pt x="399547" y="3333749"/>
                </a:lnTo>
                <a:lnTo>
                  <a:pt x="398922" y="3329057"/>
                </a:lnTo>
                <a:cubicBezTo>
                  <a:pt x="389540" y="3276477"/>
                  <a:pt x="376205" y="3224564"/>
                  <a:pt x="363250" y="3172651"/>
                </a:cubicBezTo>
                <a:lnTo>
                  <a:pt x="350796" y="3077399"/>
                </a:lnTo>
                <a:lnTo>
                  <a:pt x="362488" y="2982146"/>
                </a:lnTo>
                <a:cubicBezTo>
                  <a:pt x="365441" y="2970573"/>
                  <a:pt x="366442" y="2959154"/>
                  <a:pt x="366072" y="2947860"/>
                </a:cubicBezTo>
                <a:lnTo>
                  <a:pt x="362488" y="2982145"/>
                </a:lnTo>
                <a:cubicBezTo>
                  <a:pt x="354392" y="3014150"/>
                  <a:pt x="350582" y="3045774"/>
                  <a:pt x="350796" y="3077398"/>
                </a:cubicBezTo>
                <a:lnTo>
                  <a:pt x="350796" y="3077399"/>
                </a:lnTo>
                <a:cubicBezTo>
                  <a:pt x="351010" y="3109023"/>
                  <a:pt x="355249" y="3140647"/>
                  <a:pt x="363250" y="3172652"/>
                </a:cubicBezTo>
                <a:cubicBezTo>
                  <a:pt x="376205" y="3224565"/>
                  <a:pt x="389540" y="3276478"/>
                  <a:pt x="398922" y="3329058"/>
                </a:cubicBezTo>
                <a:lnTo>
                  <a:pt x="399546" y="3333749"/>
                </a:lnTo>
                <a:lnTo>
                  <a:pt x="12516" y="3333749"/>
                </a:lnTo>
                <a:lnTo>
                  <a:pt x="12910" y="3318768"/>
                </a:lnTo>
                <a:cubicBezTo>
                  <a:pt x="12243" y="3314101"/>
                  <a:pt x="9909" y="3308767"/>
                  <a:pt x="6718" y="3304076"/>
                </a:cubicBezTo>
                <a:lnTo>
                  <a:pt x="0" y="3297654"/>
                </a:lnTo>
                <a:lnTo>
                  <a:pt x="0" y="3207864"/>
                </a:lnTo>
                <a:lnTo>
                  <a:pt x="15553" y="3186768"/>
                </a:lnTo>
                <a:cubicBezTo>
                  <a:pt x="28483" y="3162326"/>
                  <a:pt x="30484" y="3134644"/>
                  <a:pt x="36341" y="3107497"/>
                </a:cubicBezTo>
                <a:cubicBezTo>
                  <a:pt x="41105" y="3085400"/>
                  <a:pt x="41295" y="3064824"/>
                  <a:pt x="38057" y="3042725"/>
                </a:cubicBezTo>
                <a:cubicBezTo>
                  <a:pt x="30817" y="2994719"/>
                  <a:pt x="41105" y="2948044"/>
                  <a:pt x="54249" y="2901940"/>
                </a:cubicBezTo>
                <a:cubicBezTo>
                  <a:pt x="63012" y="2871459"/>
                  <a:pt x="68346" y="2840216"/>
                  <a:pt x="77300" y="2809927"/>
                </a:cubicBezTo>
                <a:cubicBezTo>
                  <a:pt x="84158" y="2787256"/>
                  <a:pt x="92351" y="2764587"/>
                  <a:pt x="103399" y="2743823"/>
                </a:cubicBezTo>
                <a:cubicBezTo>
                  <a:pt x="119594" y="2713720"/>
                  <a:pt x="143978" y="2687433"/>
                  <a:pt x="137500" y="2649140"/>
                </a:cubicBezTo>
                <a:cubicBezTo>
                  <a:pt x="131786" y="2615418"/>
                  <a:pt x="143786" y="2584939"/>
                  <a:pt x="155217" y="2554076"/>
                </a:cubicBezTo>
                <a:cubicBezTo>
                  <a:pt x="163599" y="2531406"/>
                  <a:pt x="172173" y="2508739"/>
                  <a:pt x="177507" y="2485304"/>
                </a:cubicBezTo>
                <a:cubicBezTo>
                  <a:pt x="183794" y="2457489"/>
                  <a:pt x="181126" y="2426056"/>
                  <a:pt x="192748" y="2401289"/>
                </a:cubicBezTo>
                <a:cubicBezTo>
                  <a:pt x="204940" y="2375380"/>
                  <a:pt x="196748" y="2353856"/>
                  <a:pt x="193318" y="2330803"/>
                </a:cubicBezTo>
                <a:cubicBezTo>
                  <a:pt x="187984" y="2294036"/>
                  <a:pt x="178077" y="2257456"/>
                  <a:pt x="190652" y="2220309"/>
                </a:cubicBezTo>
                <a:cubicBezTo>
                  <a:pt x="205892" y="2175160"/>
                  <a:pt x="222275" y="2130390"/>
                  <a:pt x="236753" y="2085051"/>
                </a:cubicBezTo>
                <a:cubicBezTo>
                  <a:pt x="242280" y="2067522"/>
                  <a:pt x="244566" y="2048665"/>
                  <a:pt x="247042" y="2030375"/>
                </a:cubicBezTo>
                <a:cubicBezTo>
                  <a:pt x="249138" y="2013040"/>
                  <a:pt x="243804" y="1992276"/>
                  <a:pt x="251804" y="1978937"/>
                </a:cubicBezTo>
                <a:cubicBezTo>
                  <a:pt x="272379" y="1944646"/>
                  <a:pt x="282475" y="1909405"/>
                  <a:pt x="282475" y="1869777"/>
                </a:cubicBezTo>
                <a:cubicBezTo>
                  <a:pt x="282475" y="1854917"/>
                  <a:pt x="291049" y="1840438"/>
                  <a:pt x="292573" y="1825390"/>
                </a:cubicBezTo>
                <a:cubicBezTo>
                  <a:pt x="294477" y="1804813"/>
                  <a:pt x="299622" y="1781191"/>
                  <a:pt x="292381" y="1763284"/>
                </a:cubicBezTo>
                <a:cubicBezTo>
                  <a:pt x="275237" y="1721182"/>
                  <a:pt x="289525" y="1687083"/>
                  <a:pt x="306480" y="1650314"/>
                </a:cubicBezTo>
                <a:cubicBezTo>
                  <a:pt x="323244" y="1614117"/>
                  <a:pt x="336579" y="1576016"/>
                  <a:pt x="347629" y="1537534"/>
                </a:cubicBezTo>
                <a:cubicBezTo>
                  <a:pt x="351629" y="1523056"/>
                  <a:pt x="344961" y="1505721"/>
                  <a:pt x="343629" y="1489717"/>
                </a:cubicBezTo>
                <a:cubicBezTo>
                  <a:pt x="343247" y="1484001"/>
                  <a:pt x="342675" y="1477714"/>
                  <a:pt x="344581" y="1472572"/>
                </a:cubicBezTo>
                <a:cubicBezTo>
                  <a:pt x="362870" y="1422851"/>
                  <a:pt x="376776" y="1372365"/>
                  <a:pt x="367252" y="1318453"/>
                </a:cubicBezTo>
                <a:cubicBezTo>
                  <a:pt x="366298" y="1313501"/>
                  <a:pt x="368394" y="1307975"/>
                  <a:pt x="369728" y="1303021"/>
                </a:cubicBezTo>
                <a:cubicBezTo>
                  <a:pt x="376586" y="1278826"/>
                  <a:pt x="387444" y="1255203"/>
                  <a:pt x="389921" y="1230630"/>
                </a:cubicBezTo>
                <a:cubicBezTo>
                  <a:pt x="396017" y="1170048"/>
                  <a:pt x="398495" y="1109088"/>
                  <a:pt x="402495" y="1048122"/>
                </a:cubicBezTo>
                <a:cubicBezTo>
                  <a:pt x="402685" y="1044312"/>
                  <a:pt x="402685" y="1040312"/>
                  <a:pt x="404019" y="1036884"/>
                </a:cubicBezTo>
                <a:cubicBezTo>
                  <a:pt x="412211" y="1014403"/>
                  <a:pt x="409543" y="994782"/>
                  <a:pt x="393923" y="975730"/>
                </a:cubicBezTo>
                <a:cubicBezTo>
                  <a:pt x="387064" y="967347"/>
                  <a:pt x="383444" y="955917"/>
                  <a:pt x="379634" y="945441"/>
                </a:cubicBezTo>
                <a:cubicBezTo>
                  <a:pt x="373918" y="930008"/>
                  <a:pt x="368394" y="914197"/>
                  <a:pt x="364774" y="898195"/>
                </a:cubicBezTo>
                <a:cubicBezTo>
                  <a:pt x="361346" y="882381"/>
                  <a:pt x="356583" y="865427"/>
                  <a:pt x="359250" y="850186"/>
                </a:cubicBezTo>
                <a:cubicBezTo>
                  <a:pt x="364012" y="822753"/>
                  <a:pt x="374680" y="796652"/>
                  <a:pt x="381730" y="769602"/>
                </a:cubicBezTo>
                <a:cubicBezTo>
                  <a:pt x="384206" y="760267"/>
                  <a:pt x="383824" y="749979"/>
                  <a:pt x="384016" y="740265"/>
                </a:cubicBezTo>
                <a:cubicBezTo>
                  <a:pt x="384586" y="717974"/>
                  <a:pt x="379062" y="695113"/>
                  <a:pt x="394875" y="674920"/>
                </a:cubicBezTo>
                <a:cubicBezTo>
                  <a:pt x="409733" y="656252"/>
                  <a:pt x="405353" y="637389"/>
                  <a:pt x="394113" y="617769"/>
                </a:cubicBezTo>
                <a:cubicBezTo>
                  <a:pt x="386110" y="603670"/>
                  <a:pt x="379824" y="587669"/>
                  <a:pt x="376776" y="571857"/>
                </a:cubicBezTo>
                <a:cubicBezTo>
                  <a:pt x="372586" y="550138"/>
                  <a:pt x="370870" y="528612"/>
                  <a:pt x="373348" y="505179"/>
                </a:cubicBezTo>
                <a:cubicBezTo>
                  <a:pt x="375062" y="488604"/>
                  <a:pt x="375824" y="475078"/>
                  <a:pt x="385920" y="462123"/>
                </a:cubicBezTo>
                <a:cubicBezTo>
                  <a:pt x="387444" y="460029"/>
                  <a:pt x="387826" y="456219"/>
                  <a:pt x="387634" y="453361"/>
                </a:cubicBezTo>
                <a:cubicBezTo>
                  <a:pt x="384396" y="415832"/>
                  <a:pt x="386110" y="378683"/>
                  <a:pt x="388399" y="340771"/>
                </a:cubicBezTo>
                <a:cubicBezTo>
                  <a:pt x="391445" y="292576"/>
                  <a:pt x="382492" y="241898"/>
                  <a:pt x="350487" y="200179"/>
                </a:cubicBezTo>
                <a:cubicBezTo>
                  <a:pt x="345723" y="194082"/>
                  <a:pt x="343629" y="184938"/>
                  <a:pt x="342485" y="176936"/>
                </a:cubicBezTo>
                <a:cubicBezTo>
                  <a:pt x="337533" y="139216"/>
                  <a:pt x="334103" y="101305"/>
                  <a:pt x="328579" y="63584"/>
                </a:cubicBezTo>
                <a:cubicBezTo>
                  <a:pt x="325530" y="43009"/>
                  <a:pt x="322862" y="21483"/>
                  <a:pt x="314480" y="2814"/>
                </a:cubicBezTo>
                <a:close/>
              </a:path>
            </a:pathLst>
          </a:custGeom>
        </p:spPr>
      </p:pic>
      <p:grpSp>
        <p:nvGrpSpPr>
          <p:cNvPr id="22" name="Group 21">
            <a:extLst>
              <a:ext uri="{FF2B5EF4-FFF2-40B4-BE49-F238E27FC236}">
                <a16:creationId xmlns:a16="http://schemas.microsoft.com/office/drawing/2014/main" id="{AB6C26B1-3A2E-7BCD-D437-DBC8A5387EF8}"/>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484937" y="0"/>
            <a:ext cx="744420" cy="5854700"/>
            <a:chOff x="4816532" y="-1"/>
            <a:chExt cx="874716" cy="6858001"/>
          </a:xfrm>
        </p:grpSpPr>
        <p:sp>
          <p:nvSpPr>
            <p:cNvPr id="23" name="Freeform: Shape 45">
              <a:extLst>
                <a:ext uri="{FF2B5EF4-FFF2-40B4-BE49-F238E27FC236}">
                  <a16:creationId xmlns:a16="http://schemas.microsoft.com/office/drawing/2014/main" id="{8D20860C-0371-3158-84E5-574B97127B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824889"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solidFill>
              <a:srgbClr val="FFFFFF"/>
            </a:solidFill>
            <a:ln>
              <a:noFill/>
            </a:ln>
            <a:effectLst>
              <a:outerShdw blurRad="381000" dist="152400" dir="10800000" algn="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4" name="Freeform: Shape 46">
              <a:extLst>
                <a:ext uri="{FF2B5EF4-FFF2-40B4-BE49-F238E27FC236}">
                  <a16:creationId xmlns:a16="http://schemas.microsoft.com/office/drawing/2014/main" id="{8FE625E8-8F26-254D-67AF-0DF5E2D454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824889"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blipFill dpi="0" rotWithShape="1">
              <a:blip r:embed="rId7">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1" name="TextBox 11"/>
          <p:cNvSpPr txBox="1"/>
          <p:nvPr/>
        </p:nvSpPr>
        <p:spPr>
          <a:xfrm>
            <a:off x="2339975" y="725711"/>
            <a:ext cx="2266950" cy="304800"/>
          </a:xfrm>
          <a:prstGeom prst="rect">
            <a:avLst/>
          </a:prstGeom>
          <a:solidFill>
            <a:srgbClr val="000000">
              <a:alpha val="0"/>
            </a:srgbClr>
          </a:solidFill>
        </p:spPr>
        <p:txBody>
          <a:bodyPr lIns="0" tIns="0" rIns="0" bIns="0" rtlCol="0" anchor="ctr"/>
          <a:lstStyle/>
          <a:p>
            <a:pPr indent="0" algn="ctr">
              <a:lnSpc>
                <a:spcPct val="110000"/>
              </a:lnSpc>
              <a:defRPr/>
            </a:pPr>
            <a:r>
              <a:rPr lang="en-US" sz="3200" b="1" dirty="0">
                <a:solidFill>
                  <a:srgbClr val="000000"/>
                </a:solidFill>
                <a:latin typeface="+mj-lt"/>
                <a:cs typeface="Times New Roman" panose="02020603050405020304" pitchFamily="18" charset="0"/>
              </a:rPr>
              <a:t>Objectives</a:t>
            </a:r>
            <a:endParaRPr lang="en-US" sz="3200" dirty="0">
              <a:latin typeface="+mj-lt"/>
              <a:cs typeface="Times New Roman" panose="02020603050405020304" pitchFamily="18" charset="0"/>
            </a:endParaRPr>
          </a:p>
        </p:txBody>
      </p:sp>
      <p:pic>
        <p:nvPicPr>
          <p:cNvPr id="3" name="Picture 2">
            <a:extLst>
              <a:ext uri="{FF2B5EF4-FFF2-40B4-BE49-F238E27FC236}">
                <a16:creationId xmlns:a16="http://schemas.microsoft.com/office/drawing/2014/main" id="{2322FA7D-046B-F4F9-712B-97FB4DDB23E7}"/>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6169" b="94481" l="5902" r="98033">
                        <a14:foregroundMark x1="36230" y1="9740" x2="55902" y2="6169"/>
                        <a14:foregroundMark x1="55902" y1="6169" x2="63770" y2="9253"/>
                        <a14:foregroundMark x1="7377" y1="54221" x2="11639" y2="74351"/>
                        <a14:foregroundMark x1="11639" y1="74351" x2="19836" y2="76786"/>
                        <a14:foregroundMark x1="22459" y1="91883" x2="36721" y2="89935"/>
                        <a14:foregroundMark x1="79836" y1="51461" x2="78852" y2="70779"/>
                        <a14:foregroundMark x1="78852" y1="70779" x2="62131" y2="80519"/>
                        <a14:foregroundMark x1="62131" y1="80519" x2="60000" y2="80519"/>
                        <a14:foregroundMark x1="82459" y1="45130" x2="92459" y2="62825"/>
                        <a14:foregroundMark x1="92459" y1="62825" x2="83770" y2="81818"/>
                        <a14:foregroundMark x1="83770" y1="81818" x2="62295" y2="89610"/>
                        <a14:foregroundMark x1="62295" y1="89610" x2="56393" y2="85877"/>
                        <a14:foregroundMark x1="65574" y1="69643" x2="86230" y2="69481"/>
                        <a14:foregroundMark x1="86230" y1="69481" x2="64262" y2="69643"/>
                        <a14:foregroundMark x1="64262" y1="69643" x2="60492" y2="67370"/>
                        <a14:foregroundMark x1="66066" y1="68182" x2="85738" y2="67695"/>
                        <a14:foregroundMark x1="85738" y1="67695" x2="66066" y2="68994"/>
                        <a14:foregroundMark x1="66066" y1="68994" x2="77869" y2="65584"/>
                        <a14:foregroundMark x1="93115" y1="55519" x2="94918" y2="73701"/>
                        <a14:foregroundMark x1="95410" y1="59578" x2="98033" y2="69643"/>
                        <a14:foregroundMark x1="11148" y1="65909" x2="31803" y2="66396"/>
                        <a14:foregroundMark x1="31803" y1="66396" x2="14098" y2="74838"/>
                        <a14:foregroundMark x1="14098" y1="74838" x2="33443" y2="73377"/>
                        <a14:foregroundMark x1="33443" y1="73377" x2="35902" y2="52435"/>
                        <a14:foregroundMark x1="35902" y1="52435" x2="16066" y2="59091"/>
                        <a14:foregroundMark x1="16066" y1="59091" x2="24262" y2="76461"/>
                        <a14:foregroundMark x1="24262" y1="76461" x2="43607" y2="71916"/>
                        <a14:foregroundMark x1="43607" y1="71916" x2="25574" y2="55032"/>
                        <a14:foregroundMark x1="25574" y1="55032" x2="5902" y2="54545"/>
                        <a14:foregroundMark x1="5902" y1="54545" x2="9672" y2="71916"/>
                        <a14:foregroundMark x1="63770" y1="93182" x2="63770" y2="93182"/>
                        <a14:foregroundMark x1="30820" y1="94481" x2="30820" y2="94481"/>
                      </a14:backgroundRemoval>
                    </a14:imgEffect>
                  </a14:imgLayer>
                </a14:imgProps>
              </a:ext>
            </a:extLst>
          </a:blip>
          <a:stretch>
            <a:fillRect/>
          </a:stretch>
        </p:blipFill>
        <p:spPr>
          <a:xfrm>
            <a:off x="8490992" y="109408"/>
            <a:ext cx="1540597" cy="1555750"/>
          </a:xfrm>
          <a:prstGeom prst="rect">
            <a:avLst/>
          </a:prstGeom>
        </p:spPr>
      </p:pic>
      <p:pic>
        <p:nvPicPr>
          <p:cNvPr id="5" name="Picture 4">
            <a:extLst>
              <a:ext uri="{FF2B5EF4-FFF2-40B4-BE49-F238E27FC236}">
                <a16:creationId xmlns:a16="http://schemas.microsoft.com/office/drawing/2014/main" id="{D590567E-031C-976B-ABAE-55BEADCD2527}"/>
              </a:ext>
            </a:extLst>
          </p:cNvPr>
          <p:cNvPicPr>
            <a:picLocks noChangeAspect="1"/>
          </p:cNvPicPr>
          <p:nvPr/>
        </p:nvPicPr>
        <p:blipFill>
          <a:blip r:embed="rId6"/>
          <a:stretch>
            <a:fillRect/>
          </a:stretch>
        </p:blipFill>
        <p:spPr>
          <a:xfrm>
            <a:off x="7280412" y="2844399"/>
            <a:ext cx="2421160" cy="2397879"/>
          </a:xfrm>
          <a:prstGeom prst="rect">
            <a:avLst/>
          </a:prstGeom>
        </p:spPr>
      </p:pic>
      <p:sp>
        <p:nvSpPr>
          <p:cNvPr id="6" name="TextBox 5">
            <a:extLst>
              <a:ext uri="{FF2B5EF4-FFF2-40B4-BE49-F238E27FC236}">
                <a16:creationId xmlns:a16="http://schemas.microsoft.com/office/drawing/2014/main" id="{5B14FC3B-CF2B-73BD-895D-1753E18CBB76}"/>
              </a:ext>
            </a:extLst>
          </p:cNvPr>
          <p:cNvSpPr txBox="1"/>
          <p:nvPr/>
        </p:nvSpPr>
        <p:spPr>
          <a:xfrm>
            <a:off x="7236617" y="2089150"/>
            <a:ext cx="2464955" cy="646331"/>
          </a:xfrm>
          <a:prstGeom prst="rect">
            <a:avLst/>
          </a:prstGeom>
          <a:noFill/>
        </p:spPr>
        <p:txBody>
          <a:bodyPr wrap="square" rtlCol="0">
            <a:spAutoFit/>
          </a:bodyPr>
          <a:lstStyle/>
          <a:p>
            <a:pPr algn="ctr"/>
            <a:r>
              <a:rPr lang="en-US" dirty="0"/>
              <a:t>Key Variables from NHANES</a:t>
            </a:r>
          </a:p>
        </p:txBody>
      </p:sp>
      <p:graphicFrame>
        <p:nvGraphicFramePr>
          <p:cNvPr id="19" name="TextBox 16">
            <a:extLst>
              <a:ext uri="{FF2B5EF4-FFF2-40B4-BE49-F238E27FC236}">
                <a16:creationId xmlns:a16="http://schemas.microsoft.com/office/drawing/2014/main" id="{C8EE2D10-9EED-F88A-377F-561F6D4FC601}"/>
              </a:ext>
            </a:extLst>
          </p:cNvPr>
          <p:cNvGraphicFramePr/>
          <p:nvPr>
            <p:extLst>
              <p:ext uri="{D42A27DB-BD31-4B8C-83A1-F6EECF244321}">
                <p14:modId xmlns:p14="http://schemas.microsoft.com/office/powerpoint/2010/main" val="1638324642"/>
              </p:ext>
            </p:extLst>
          </p:nvPr>
        </p:nvGraphicFramePr>
        <p:xfrm>
          <a:off x="311150" y="878111"/>
          <a:ext cx="6324600" cy="4335239"/>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23595791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useBgFill="1">
        <p:nvSpPr>
          <p:cNvPr id="16" name="Rectangle 15" hidden="1">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0375900" cy="58547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8" name="Group 17">
            <a:extLst>
              <a:ext uri="{FF2B5EF4-FFF2-40B4-BE49-F238E27FC236}">
                <a16:creationId xmlns:a16="http://schemas.microsoft.com/office/drawing/2014/main" id="{B868920F-3C89-4780-A399-2A0099F45D9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484937" y="0"/>
            <a:ext cx="3890963" cy="5854700"/>
            <a:chOff x="7620000" y="-1"/>
            <a:chExt cx="4572000" cy="6858001"/>
          </a:xfrm>
          <a:effectLst>
            <a:outerShdw blurRad="381000" dist="152400" dir="10800000" algn="ctr" rotWithShape="0">
              <a:srgbClr val="000000">
                <a:alpha val="10000"/>
              </a:srgbClr>
            </a:outerShdw>
          </a:effectLst>
        </p:grpSpPr>
        <p:grpSp>
          <p:nvGrpSpPr>
            <p:cNvPr id="19" name="Group 18">
              <a:extLst>
                <a:ext uri="{FF2B5EF4-FFF2-40B4-BE49-F238E27FC236}">
                  <a16:creationId xmlns:a16="http://schemas.microsoft.com/office/drawing/2014/main" id="{86BC9098-A1F2-42B4-B3CE-C89D727FAFE5}"/>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7648048" y="0"/>
              <a:ext cx="4543952" cy="6858000"/>
              <a:chOff x="7648048" y="0"/>
              <a:chExt cx="4543952" cy="6858000"/>
            </a:xfrm>
          </p:grpSpPr>
          <p:sp>
            <p:nvSpPr>
              <p:cNvPr id="23" name="Freeform: Shape 22">
                <a:extLst>
                  <a:ext uri="{FF2B5EF4-FFF2-40B4-BE49-F238E27FC236}">
                    <a16:creationId xmlns:a16="http://schemas.microsoft.com/office/drawing/2014/main" id="{421BA563-EEB4-4E92-9277-DBB5C63157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648048" y="0"/>
                <a:ext cx="4543952" cy="6858000"/>
              </a:xfrm>
              <a:custGeom>
                <a:avLst/>
                <a:gdLst>
                  <a:gd name="connsiteX0" fmla="*/ 328959 w 4543952"/>
                  <a:gd name="connsiteY0" fmla="*/ 6564619 h 6858000"/>
                  <a:gd name="connsiteX1" fmla="*/ 306480 w 4543952"/>
                  <a:gd name="connsiteY1" fmla="*/ 6588624 h 6858000"/>
                  <a:gd name="connsiteX2" fmla="*/ 289858 w 4543952"/>
                  <a:gd name="connsiteY2" fmla="*/ 6625223 h 6858000"/>
                  <a:gd name="connsiteX3" fmla="*/ 289858 w 4543952"/>
                  <a:gd name="connsiteY3" fmla="*/ 6625224 h 6858000"/>
                  <a:gd name="connsiteX4" fmla="*/ 289870 w 4543952"/>
                  <a:gd name="connsiteY4" fmla="*/ 6645551 h 6858000"/>
                  <a:gd name="connsiteX5" fmla="*/ 296953 w 4543952"/>
                  <a:gd name="connsiteY5" fmla="*/ 6662539 h 6858000"/>
                  <a:gd name="connsiteX6" fmla="*/ 296953 w 4543952"/>
                  <a:gd name="connsiteY6" fmla="*/ 6662541 h 6858000"/>
                  <a:gd name="connsiteX7" fmla="*/ 296954 w 4543952"/>
                  <a:gd name="connsiteY7" fmla="*/ 6662543 h 6858000"/>
                  <a:gd name="connsiteX8" fmla="*/ 311551 w 4543952"/>
                  <a:gd name="connsiteY8" fmla="*/ 6702975 h 6858000"/>
                  <a:gd name="connsiteX9" fmla="*/ 297715 w 4543952"/>
                  <a:gd name="connsiteY9" fmla="*/ 6742551 h 6858000"/>
                  <a:gd name="connsiteX10" fmla="*/ 297714 w 4543952"/>
                  <a:gd name="connsiteY10" fmla="*/ 6742554 h 6858000"/>
                  <a:gd name="connsiteX11" fmla="*/ 283011 w 4543952"/>
                  <a:gd name="connsiteY11" fmla="*/ 6776799 h 6858000"/>
                  <a:gd name="connsiteX12" fmla="*/ 278238 w 4543952"/>
                  <a:gd name="connsiteY12" fmla="*/ 6812061 h 6858000"/>
                  <a:gd name="connsiteX13" fmla="*/ 278237 w 4543952"/>
                  <a:gd name="connsiteY13" fmla="*/ 6812062 h 6858000"/>
                  <a:gd name="connsiteX14" fmla="*/ 278237 w 4543952"/>
                  <a:gd name="connsiteY14" fmla="*/ 6812063 h 6858000"/>
                  <a:gd name="connsiteX15" fmla="*/ 278238 w 4543952"/>
                  <a:gd name="connsiteY15" fmla="*/ 6812061 h 6858000"/>
                  <a:gd name="connsiteX16" fmla="*/ 297714 w 4543952"/>
                  <a:gd name="connsiteY16" fmla="*/ 6742554 h 6858000"/>
                  <a:gd name="connsiteX17" fmla="*/ 297715 w 4543952"/>
                  <a:gd name="connsiteY17" fmla="*/ 6742552 h 6858000"/>
                  <a:gd name="connsiteX18" fmla="*/ 311551 w 4543952"/>
                  <a:gd name="connsiteY18" fmla="*/ 6702976 h 6858000"/>
                  <a:gd name="connsiteX19" fmla="*/ 311551 w 4543952"/>
                  <a:gd name="connsiteY19" fmla="*/ 6702975 h 6858000"/>
                  <a:gd name="connsiteX20" fmla="*/ 308405 w 4543952"/>
                  <a:gd name="connsiteY20" fmla="*/ 6683026 h 6858000"/>
                  <a:gd name="connsiteX21" fmla="*/ 296954 w 4543952"/>
                  <a:gd name="connsiteY21" fmla="*/ 6662543 h 6858000"/>
                  <a:gd name="connsiteX22" fmla="*/ 296953 w 4543952"/>
                  <a:gd name="connsiteY22" fmla="*/ 6662540 h 6858000"/>
                  <a:gd name="connsiteX23" fmla="*/ 296953 w 4543952"/>
                  <a:gd name="connsiteY23" fmla="*/ 6662539 h 6858000"/>
                  <a:gd name="connsiteX24" fmla="*/ 289858 w 4543952"/>
                  <a:gd name="connsiteY24" fmla="*/ 6625224 h 6858000"/>
                  <a:gd name="connsiteX25" fmla="*/ 306480 w 4543952"/>
                  <a:gd name="connsiteY25" fmla="*/ 6588625 h 6858000"/>
                  <a:gd name="connsiteX26" fmla="*/ 328959 w 4543952"/>
                  <a:gd name="connsiteY26" fmla="*/ 6564620 h 6858000"/>
                  <a:gd name="connsiteX27" fmla="*/ 248638 w 4543952"/>
                  <a:gd name="connsiteY27" fmla="*/ 6438980 h 6858000"/>
                  <a:gd name="connsiteX28" fmla="*/ 268569 w 4543952"/>
                  <a:gd name="connsiteY28" fmla="*/ 6463840 h 6858000"/>
                  <a:gd name="connsiteX29" fmla="*/ 268572 w 4543952"/>
                  <a:gd name="connsiteY29" fmla="*/ 6463848 h 6858000"/>
                  <a:gd name="connsiteX30" fmla="*/ 279556 w 4543952"/>
                  <a:gd name="connsiteY30" fmla="*/ 6508051 h 6858000"/>
                  <a:gd name="connsiteX31" fmla="*/ 282367 w 4543952"/>
                  <a:gd name="connsiteY31" fmla="*/ 6513011 h 6858000"/>
                  <a:gd name="connsiteX32" fmla="*/ 284834 w 4543952"/>
                  <a:gd name="connsiteY32" fmla="*/ 6521803 h 6858000"/>
                  <a:gd name="connsiteX33" fmla="*/ 301172 w 4543952"/>
                  <a:gd name="connsiteY33" fmla="*/ 6546194 h 6858000"/>
                  <a:gd name="connsiteX34" fmla="*/ 301172 w 4543952"/>
                  <a:gd name="connsiteY34" fmla="*/ 6546193 h 6858000"/>
                  <a:gd name="connsiteX35" fmla="*/ 282367 w 4543952"/>
                  <a:gd name="connsiteY35" fmla="*/ 6513011 h 6858000"/>
                  <a:gd name="connsiteX36" fmla="*/ 268572 w 4543952"/>
                  <a:gd name="connsiteY36" fmla="*/ 6463848 h 6858000"/>
                  <a:gd name="connsiteX37" fmla="*/ 268569 w 4543952"/>
                  <a:gd name="connsiteY37" fmla="*/ 6463839 h 6858000"/>
                  <a:gd name="connsiteX38" fmla="*/ 166047 w 4543952"/>
                  <a:gd name="connsiteY38" fmla="*/ 6392242 h 6858000"/>
                  <a:gd name="connsiteX39" fmla="*/ 173364 w 4543952"/>
                  <a:gd name="connsiteY39" fmla="*/ 6407332 h 6858000"/>
                  <a:gd name="connsiteX40" fmla="*/ 173364 w 4543952"/>
                  <a:gd name="connsiteY40" fmla="*/ 6407331 h 6858000"/>
                  <a:gd name="connsiteX41" fmla="*/ 401733 w 4543952"/>
                  <a:gd name="connsiteY41" fmla="*/ 4221390 h 6858000"/>
                  <a:gd name="connsiteX42" fmla="*/ 396017 w 4543952"/>
                  <a:gd name="connsiteY42" fmla="*/ 4253013 h 6858000"/>
                  <a:gd name="connsiteX43" fmla="*/ 356201 w 4543952"/>
                  <a:gd name="connsiteY43" fmla="*/ 4324644 h 6858000"/>
                  <a:gd name="connsiteX44" fmla="*/ 347247 w 4543952"/>
                  <a:gd name="connsiteY44" fmla="*/ 4363889 h 6858000"/>
                  <a:gd name="connsiteX45" fmla="*/ 347247 w 4543952"/>
                  <a:gd name="connsiteY45" fmla="*/ 4363890 h 6858000"/>
                  <a:gd name="connsiteX46" fmla="*/ 348009 w 4543952"/>
                  <a:gd name="connsiteY46" fmla="*/ 4482004 h 6858000"/>
                  <a:gd name="connsiteX47" fmla="*/ 408019 w 4543952"/>
                  <a:gd name="connsiteY47" fmla="*/ 4659174 h 6858000"/>
                  <a:gd name="connsiteX48" fmla="*/ 416021 w 4543952"/>
                  <a:gd name="connsiteY48" fmla="*/ 4677655 h 6858000"/>
                  <a:gd name="connsiteX49" fmla="*/ 425928 w 4543952"/>
                  <a:gd name="connsiteY49" fmla="*/ 4767764 h 6858000"/>
                  <a:gd name="connsiteX50" fmla="*/ 427237 w 4543952"/>
                  <a:gd name="connsiteY50" fmla="*/ 4800482 h 6858000"/>
                  <a:gd name="connsiteX51" fmla="*/ 412401 w 4543952"/>
                  <a:gd name="connsiteY51" fmla="*/ 4828915 h 6858000"/>
                  <a:gd name="connsiteX52" fmla="*/ 391971 w 4543952"/>
                  <a:gd name="connsiteY52" fmla="*/ 4857316 h 6858000"/>
                  <a:gd name="connsiteX53" fmla="*/ 390221 w 4543952"/>
                  <a:gd name="connsiteY53" fmla="*/ 4863342 h 6858000"/>
                  <a:gd name="connsiteX54" fmla="*/ 387469 w 4543952"/>
                  <a:gd name="connsiteY54" fmla="*/ 4867613 h 6858000"/>
                  <a:gd name="connsiteX55" fmla="*/ 382691 w 4543952"/>
                  <a:gd name="connsiteY55" fmla="*/ 4889274 h 6858000"/>
                  <a:gd name="connsiteX56" fmla="*/ 382691 w 4543952"/>
                  <a:gd name="connsiteY56" fmla="*/ 4889275 h 6858000"/>
                  <a:gd name="connsiteX57" fmla="*/ 384396 w 4543952"/>
                  <a:gd name="connsiteY57" fmla="*/ 4912168 h 6858000"/>
                  <a:gd name="connsiteX58" fmla="*/ 385799 w 4543952"/>
                  <a:gd name="connsiteY58" fmla="*/ 4933804 h 6858000"/>
                  <a:gd name="connsiteX59" fmla="*/ 378247 w 4543952"/>
                  <a:gd name="connsiteY59" fmla="*/ 4957452 h 6858000"/>
                  <a:gd name="connsiteX60" fmla="*/ 360964 w 4543952"/>
                  <a:gd name="connsiteY60" fmla="*/ 4987036 h 6858000"/>
                  <a:gd name="connsiteX61" fmla="*/ 334485 w 4543952"/>
                  <a:gd name="connsiteY61" fmla="*/ 5041520 h 6858000"/>
                  <a:gd name="connsiteX62" fmla="*/ 321371 w 4543952"/>
                  <a:gd name="connsiteY62" fmla="*/ 5087422 h 6858000"/>
                  <a:gd name="connsiteX63" fmla="*/ 321364 w 4543952"/>
                  <a:gd name="connsiteY63" fmla="*/ 5087449 h 6858000"/>
                  <a:gd name="connsiteX64" fmla="*/ 315482 w 4543952"/>
                  <a:gd name="connsiteY64" fmla="*/ 5102460 h 6858000"/>
                  <a:gd name="connsiteX65" fmla="*/ 308338 w 4543952"/>
                  <a:gd name="connsiteY65" fmla="*/ 5133219 h 6858000"/>
                  <a:gd name="connsiteX66" fmla="*/ 308337 w 4543952"/>
                  <a:gd name="connsiteY66" fmla="*/ 5133223 h 6858000"/>
                  <a:gd name="connsiteX67" fmla="*/ 308337 w 4543952"/>
                  <a:gd name="connsiteY67" fmla="*/ 5133224 h 6858000"/>
                  <a:gd name="connsiteX68" fmla="*/ 315052 w 4543952"/>
                  <a:gd name="connsiteY68" fmla="*/ 5166113 h 6858000"/>
                  <a:gd name="connsiteX69" fmla="*/ 314362 w 4543952"/>
                  <a:gd name="connsiteY69" fmla="*/ 5172089 h 6858000"/>
                  <a:gd name="connsiteX70" fmla="*/ 311814 w 4543952"/>
                  <a:gd name="connsiteY70" fmla="*/ 5179066 h 6858000"/>
                  <a:gd name="connsiteX71" fmla="*/ 311814 w 4543952"/>
                  <a:gd name="connsiteY71" fmla="*/ 5179067 h 6858000"/>
                  <a:gd name="connsiteX72" fmla="*/ 335437 w 4543952"/>
                  <a:gd name="connsiteY72" fmla="*/ 5272796 h 6858000"/>
                  <a:gd name="connsiteX73" fmla="*/ 360397 w 4543952"/>
                  <a:gd name="connsiteY73" fmla="*/ 5321350 h 6858000"/>
                  <a:gd name="connsiteX74" fmla="*/ 364317 w 4543952"/>
                  <a:gd name="connsiteY74" fmla="*/ 5355013 h 6858000"/>
                  <a:gd name="connsiteX75" fmla="*/ 359440 w 4543952"/>
                  <a:gd name="connsiteY75" fmla="*/ 5385383 h 6858000"/>
                  <a:gd name="connsiteX76" fmla="*/ 351249 w 4543952"/>
                  <a:gd name="connsiteY76" fmla="*/ 5425581 h 6858000"/>
                  <a:gd name="connsiteX77" fmla="*/ 339627 w 4543952"/>
                  <a:gd name="connsiteY77" fmla="*/ 5480636 h 6858000"/>
                  <a:gd name="connsiteX78" fmla="*/ 335103 w 4543952"/>
                  <a:gd name="connsiteY78" fmla="*/ 5507666 h 6858000"/>
                  <a:gd name="connsiteX79" fmla="*/ 335103 w 4543952"/>
                  <a:gd name="connsiteY79" fmla="*/ 5507667 h 6858000"/>
                  <a:gd name="connsiteX80" fmla="*/ 337324 w 4543952"/>
                  <a:gd name="connsiteY80" fmla="*/ 5520421 h 6858000"/>
                  <a:gd name="connsiteX81" fmla="*/ 345722 w 4543952"/>
                  <a:gd name="connsiteY81" fmla="*/ 5531691 h 6858000"/>
                  <a:gd name="connsiteX82" fmla="*/ 345723 w 4543952"/>
                  <a:gd name="connsiteY82" fmla="*/ 5531693 h 6858000"/>
                  <a:gd name="connsiteX83" fmla="*/ 355869 w 4543952"/>
                  <a:gd name="connsiteY83" fmla="*/ 5547577 h 6858000"/>
                  <a:gd name="connsiteX84" fmla="*/ 346295 w 4543952"/>
                  <a:gd name="connsiteY84" fmla="*/ 5562745 h 6858000"/>
                  <a:gd name="connsiteX85" fmla="*/ 275047 w 4543952"/>
                  <a:gd name="connsiteY85" fmla="*/ 5704482 h 6858000"/>
                  <a:gd name="connsiteX86" fmla="*/ 269141 w 4543952"/>
                  <a:gd name="connsiteY86" fmla="*/ 5740487 h 6858000"/>
                  <a:gd name="connsiteX87" fmla="*/ 260376 w 4543952"/>
                  <a:gd name="connsiteY87" fmla="*/ 5760872 h 6858000"/>
                  <a:gd name="connsiteX88" fmla="*/ 171981 w 4543952"/>
                  <a:gd name="connsiteY88" fmla="*/ 5883750 h 6858000"/>
                  <a:gd name="connsiteX89" fmla="*/ 171979 w 4543952"/>
                  <a:gd name="connsiteY89" fmla="*/ 5883755 h 6858000"/>
                  <a:gd name="connsiteX90" fmla="*/ 160957 w 4543952"/>
                  <a:gd name="connsiteY90" fmla="*/ 5909350 h 6858000"/>
                  <a:gd name="connsiteX91" fmla="*/ 154076 w 4543952"/>
                  <a:gd name="connsiteY91" fmla="*/ 5935945 h 6858000"/>
                  <a:gd name="connsiteX92" fmla="*/ 154075 w 4543952"/>
                  <a:gd name="connsiteY92" fmla="*/ 5935948 h 6858000"/>
                  <a:gd name="connsiteX93" fmla="*/ 154075 w 4543952"/>
                  <a:gd name="connsiteY93" fmla="*/ 5935949 h 6858000"/>
                  <a:gd name="connsiteX94" fmla="*/ 154242 w 4543952"/>
                  <a:gd name="connsiteY94" fmla="*/ 5964476 h 6858000"/>
                  <a:gd name="connsiteX95" fmla="*/ 157695 w 4543952"/>
                  <a:gd name="connsiteY95" fmla="*/ 5993289 h 6858000"/>
                  <a:gd name="connsiteX96" fmla="*/ 157695 w 4543952"/>
                  <a:gd name="connsiteY96" fmla="*/ 5993291 h 6858000"/>
                  <a:gd name="connsiteX97" fmla="*/ 164171 w 4543952"/>
                  <a:gd name="connsiteY97" fmla="*/ 6026440 h 6858000"/>
                  <a:gd name="connsiteX98" fmla="*/ 220371 w 4543952"/>
                  <a:gd name="connsiteY98" fmla="*/ 6108738 h 6858000"/>
                  <a:gd name="connsiteX99" fmla="*/ 234064 w 4543952"/>
                  <a:gd name="connsiteY99" fmla="*/ 6133314 h 6858000"/>
                  <a:gd name="connsiteX100" fmla="*/ 218468 w 4543952"/>
                  <a:gd name="connsiteY100" fmla="*/ 6155599 h 6858000"/>
                  <a:gd name="connsiteX101" fmla="*/ 218465 w 4543952"/>
                  <a:gd name="connsiteY101" fmla="*/ 6155601 h 6858000"/>
                  <a:gd name="connsiteX102" fmla="*/ 179794 w 4543952"/>
                  <a:gd name="connsiteY102" fmla="*/ 6228755 h 6858000"/>
                  <a:gd name="connsiteX103" fmla="*/ 162457 w 4543952"/>
                  <a:gd name="connsiteY103" fmla="*/ 6361538 h 6858000"/>
                  <a:gd name="connsiteX104" fmla="*/ 162457 w 4543952"/>
                  <a:gd name="connsiteY104" fmla="*/ 6361539 h 6858000"/>
                  <a:gd name="connsiteX105" fmla="*/ 179794 w 4543952"/>
                  <a:gd name="connsiteY105" fmla="*/ 6228756 h 6858000"/>
                  <a:gd name="connsiteX106" fmla="*/ 218465 w 4543952"/>
                  <a:gd name="connsiteY106" fmla="*/ 6155602 h 6858000"/>
                  <a:gd name="connsiteX107" fmla="*/ 218468 w 4543952"/>
                  <a:gd name="connsiteY107" fmla="*/ 6155599 h 6858000"/>
                  <a:gd name="connsiteX108" fmla="*/ 230364 w 4543952"/>
                  <a:gd name="connsiteY108" fmla="*/ 6143189 h 6858000"/>
                  <a:gd name="connsiteX109" fmla="*/ 234064 w 4543952"/>
                  <a:gd name="connsiteY109" fmla="*/ 6133314 h 6858000"/>
                  <a:gd name="connsiteX110" fmla="*/ 234064 w 4543952"/>
                  <a:gd name="connsiteY110" fmla="*/ 6133313 h 6858000"/>
                  <a:gd name="connsiteX111" fmla="*/ 220371 w 4543952"/>
                  <a:gd name="connsiteY111" fmla="*/ 6108737 h 6858000"/>
                  <a:gd name="connsiteX112" fmla="*/ 164171 w 4543952"/>
                  <a:gd name="connsiteY112" fmla="*/ 6026439 h 6858000"/>
                  <a:gd name="connsiteX113" fmla="*/ 157695 w 4543952"/>
                  <a:gd name="connsiteY113" fmla="*/ 5993290 h 6858000"/>
                  <a:gd name="connsiteX114" fmla="*/ 157695 w 4543952"/>
                  <a:gd name="connsiteY114" fmla="*/ 5993289 h 6858000"/>
                  <a:gd name="connsiteX115" fmla="*/ 154075 w 4543952"/>
                  <a:gd name="connsiteY115" fmla="*/ 5935949 h 6858000"/>
                  <a:gd name="connsiteX116" fmla="*/ 154076 w 4543952"/>
                  <a:gd name="connsiteY116" fmla="*/ 5935945 h 6858000"/>
                  <a:gd name="connsiteX117" fmla="*/ 171979 w 4543952"/>
                  <a:gd name="connsiteY117" fmla="*/ 5883755 h 6858000"/>
                  <a:gd name="connsiteX118" fmla="*/ 171981 w 4543952"/>
                  <a:gd name="connsiteY118" fmla="*/ 5883751 h 6858000"/>
                  <a:gd name="connsiteX119" fmla="*/ 260376 w 4543952"/>
                  <a:gd name="connsiteY119" fmla="*/ 5760873 h 6858000"/>
                  <a:gd name="connsiteX120" fmla="*/ 269141 w 4543952"/>
                  <a:gd name="connsiteY120" fmla="*/ 5740488 h 6858000"/>
                  <a:gd name="connsiteX121" fmla="*/ 275047 w 4543952"/>
                  <a:gd name="connsiteY121" fmla="*/ 5704483 h 6858000"/>
                  <a:gd name="connsiteX122" fmla="*/ 346295 w 4543952"/>
                  <a:gd name="connsiteY122" fmla="*/ 5562746 h 6858000"/>
                  <a:gd name="connsiteX123" fmla="*/ 355869 w 4543952"/>
                  <a:gd name="connsiteY123" fmla="*/ 5547578 h 6858000"/>
                  <a:gd name="connsiteX124" fmla="*/ 355869 w 4543952"/>
                  <a:gd name="connsiteY124" fmla="*/ 5547577 h 6858000"/>
                  <a:gd name="connsiteX125" fmla="*/ 345723 w 4543952"/>
                  <a:gd name="connsiteY125" fmla="*/ 5531692 h 6858000"/>
                  <a:gd name="connsiteX126" fmla="*/ 345722 w 4543952"/>
                  <a:gd name="connsiteY126" fmla="*/ 5531691 h 6858000"/>
                  <a:gd name="connsiteX127" fmla="*/ 335103 w 4543952"/>
                  <a:gd name="connsiteY127" fmla="*/ 5507667 h 6858000"/>
                  <a:gd name="connsiteX128" fmla="*/ 339627 w 4543952"/>
                  <a:gd name="connsiteY128" fmla="*/ 5480637 h 6858000"/>
                  <a:gd name="connsiteX129" fmla="*/ 351249 w 4543952"/>
                  <a:gd name="connsiteY129" fmla="*/ 5425582 h 6858000"/>
                  <a:gd name="connsiteX130" fmla="*/ 359440 w 4543952"/>
                  <a:gd name="connsiteY130" fmla="*/ 5385384 h 6858000"/>
                  <a:gd name="connsiteX131" fmla="*/ 364317 w 4543952"/>
                  <a:gd name="connsiteY131" fmla="*/ 5355014 h 6858000"/>
                  <a:gd name="connsiteX132" fmla="*/ 364317 w 4543952"/>
                  <a:gd name="connsiteY132" fmla="*/ 5355013 h 6858000"/>
                  <a:gd name="connsiteX133" fmla="*/ 362870 w 4543952"/>
                  <a:gd name="connsiteY133" fmla="*/ 5326162 h 6858000"/>
                  <a:gd name="connsiteX134" fmla="*/ 360397 w 4543952"/>
                  <a:gd name="connsiteY134" fmla="*/ 5321350 h 6858000"/>
                  <a:gd name="connsiteX135" fmla="*/ 359341 w 4543952"/>
                  <a:gd name="connsiteY135" fmla="*/ 5312287 h 6858000"/>
                  <a:gd name="connsiteX136" fmla="*/ 335437 w 4543952"/>
                  <a:gd name="connsiteY136" fmla="*/ 5272795 h 6858000"/>
                  <a:gd name="connsiteX137" fmla="*/ 311981 w 4543952"/>
                  <a:gd name="connsiteY137" fmla="*/ 5229432 h 6858000"/>
                  <a:gd name="connsiteX138" fmla="*/ 311814 w 4543952"/>
                  <a:gd name="connsiteY138" fmla="*/ 5179067 h 6858000"/>
                  <a:gd name="connsiteX139" fmla="*/ 314362 w 4543952"/>
                  <a:gd name="connsiteY139" fmla="*/ 5172090 h 6858000"/>
                  <a:gd name="connsiteX140" fmla="*/ 315052 w 4543952"/>
                  <a:gd name="connsiteY140" fmla="*/ 5166113 h 6858000"/>
                  <a:gd name="connsiteX141" fmla="*/ 315052 w 4543952"/>
                  <a:gd name="connsiteY141" fmla="*/ 5166112 h 6858000"/>
                  <a:gd name="connsiteX142" fmla="*/ 308337 w 4543952"/>
                  <a:gd name="connsiteY142" fmla="*/ 5133224 h 6858000"/>
                  <a:gd name="connsiteX143" fmla="*/ 308338 w 4543952"/>
                  <a:gd name="connsiteY143" fmla="*/ 5133219 h 6858000"/>
                  <a:gd name="connsiteX144" fmla="*/ 321364 w 4543952"/>
                  <a:gd name="connsiteY144" fmla="*/ 5087449 h 6858000"/>
                  <a:gd name="connsiteX145" fmla="*/ 327270 w 4543952"/>
                  <a:gd name="connsiteY145" fmla="*/ 5072375 h 6858000"/>
                  <a:gd name="connsiteX146" fmla="*/ 334485 w 4543952"/>
                  <a:gd name="connsiteY146" fmla="*/ 5041521 h 6858000"/>
                  <a:gd name="connsiteX147" fmla="*/ 360964 w 4543952"/>
                  <a:gd name="connsiteY147" fmla="*/ 4987037 h 6858000"/>
                  <a:gd name="connsiteX148" fmla="*/ 376969 w 4543952"/>
                  <a:gd name="connsiteY148" fmla="*/ 4961455 h 6858000"/>
                  <a:gd name="connsiteX149" fmla="*/ 378247 w 4543952"/>
                  <a:gd name="connsiteY149" fmla="*/ 4957452 h 6858000"/>
                  <a:gd name="connsiteX150" fmla="*/ 381039 w 4543952"/>
                  <a:gd name="connsiteY150" fmla="*/ 4952672 h 6858000"/>
                  <a:gd name="connsiteX151" fmla="*/ 385799 w 4543952"/>
                  <a:gd name="connsiteY151" fmla="*/ 4933804 h 6858000"/>
                  <a:gd name="connsiteX152" fmla="*/ 384396 w 4543952"/>
                  <a:gd name="connsiteY152" fmla="*/ 4912167 h 6858000"/>
                  <a:gd name="connsiteX153" fmla="*/ 382691 w 4543952"/>
                  <a:gd name="connsiteY153" fmla="*/ 4889274 h 6858000"/>
                  <a:gd name="connsiteX154" fmla="*/ 390221 w 4543952"/>
                  <a:gd name="connsiteY154" fmla="*/ 4863342 h 6858000"/>
                  <a:gd name="connsiteX155" fmla="*/ 412401 w 4543952"/>
                  <a:gd name="connsiteY155" fmla="*/ 4828916 h 6858000"/>
                  <a:gd name="connsiteX156" fmla="*/ 427237 w 4543952"/>
                  <a:gd name="connsiteY156" fmla="*/ 4800483 h 6858000"/>
                  <a:gd name="connsiteX157" fmla="*/ 427237 w 4543952"/>
                  <a:gd name="connsiteY157" fmla="*/ 4800482 h 6858000"/>
                  <a:gd name="connsiteX158" fmla="*/ 425928 w 4543952"/>
                  <a:gd name="connsiteY158" fmla="*/ 4767763 h 6858000"/>
                  <a:gd name="connsiteX159" fmla="*/ 416021 w 4543952"/>
                  <a:gd name="connsiteY159" fmla="*/ 4677654 h 6858000"/>
                  <a:gd name="connsiteX160" fmla="*/ 408019 w 4543952"/>
                  <a:gd name="connsiteY160" fmla="*/ 4659173 h 6858000"/>
                  <a:gd name="connsiteX161" fmla="*/ 348009 w 4543952"/>
                  <a:gd name="connsiteY161" fmla="*/ 4482003 h 6858000"/>
                  <a:gd name="connsiteX162" fmla="*/ 347247 w 4543952"/>
                  <a:gd name="connsiteY162" fmla="*/ 4363890 h 6858000"/>
                  <a:gd name="connsiteX163" fmla="*/ 356201 w 4543952"/>
                  <a:gd name="connsiteY163" fmla="*/ 4324645 h 6858000"/>
                  <a:gd name="connsiteX164" fmla="*/ 396017 w 4543952"/>
                  <a:gd name="connsiteY164" fmla="*/ 4253014 h 6858000"/>
                  <a:gd name="connsiteX165" fmla="*/ 401733 w 4543952"/>
                  <a:gd name="connsiteY165" fmla="*/ 4221391 h 6858000"/>
                  <a:gd name="connsiteX166" fmla="*/ 332842 w 4543952"/>
                  <a:gd name="connsiteY166" fmla="*/ 2836171 h 6858000"/>
                  <a:gd name="connsiteX167" fmla="*/ 332842 w 4543952"/>
                  <a:gd name="connsiteY167" fmla="*/ 2836172 h 6858000"/>
                  <a:gd name="connsiteX168" fmla="*/ 341533 w 4543952"/>
                  <a:gd name="connsiteY168" fmla="*/ 2848793 h 6858000"/>
                  <a:gd name="connsiteX169" fmla="*/ 358166 w 4543952"/>
                  <a:gd name="connsiteY169" fmla="*/ 2903544 h 6858000"/>
                  <a:gd name="connsiteX170" fmla="*/ 366072 w 4543952"/>
                  <a:gd name="connsiteY170" fmla="*/ 2947858 h 6858000"/>
                  <a:gd name="connsiteX171" fmla="*/ 366072 w 4543952"/>
                  <a:gd name="connsiteY171" fmla="*/ 2947862 h 6858000"/>
                  <a:gd name="connsiteX172" fmla="*/ 362488 w 4543952"/>
                  <a:gd name="connsiteY172" fmla="*/ 2982147 h 6858000"/>
                  <a:gd name="connsiteX173" fmla="*/ 350796 w 4543952"/>
                  <a:gd name="connsiteY173" fmla="*/ 3077400 h 6858000"/>
                  <a:gd name="connsiteX174" fmla="*/ 350796 w 4543952"/>
                  <a:gd name="connsiteY174" fmla="*/ 3077401 h 6858000"/>
                  <a:gd name="connsiteX175" fmla="*/ 363250 w 4543952"/>
                  <a:gd name="connsiteY175" fmla="*/ 3172654 h 6858000"/>
                  <a:gd name="connsiteX176" fmla="*/ 410877 w 4543952"/>
                  <a:gd name="connsiteY176" fmla="*/ 3489467 h 6858000"/>
                  <a:gd name="connsiteX177" fmla="*/ 432976 w 4543952"/>
                  <a:gd name="connsiteY177" fmla="*/ 3544713 h 6858000"/>
                  <a:gd name="connsiteX178" fmla="*/ 445520 w 4543952"/>
                  <a:gd name="connsiteY178" fmla="*/ 3562320 h 6858000"/>
                  <a:gd name="connsiteX179" fmla="*/ 450598 w 4543952"/>
                  <a:gd name="connsiteY179" fmla="*/ 3574407 h 6858000"/>
                  <a:gd name="connsiteX180" fmla="*/ 448246 w 4543952"/>
                  <a:gd name="connsiteY180" fmla="*/ 3587173 h 6858000"/>
                  <a:gd name="connsiteX181" fmla="*/ 438500 w 4543952"/>
                  <a:gd name="connsiteY181" fmla="*/ 3606816 h 6858000"/>
                  <a:gd name="connsiteX182" fmla="*/ 424974 w 4543952"/>
                  <a:gd name="connsiteY182" fmla="*/ 3630631 h 6858000"/>
                  <a:gd name="connsiteX183" fmla="*/ 400733 w 4543952"/>
                  <a:gd name="connsiteY183" fmla="*/ 3680162 h 6858000"/>
                  <a:gd name="connsiteX184" fmla="*/ 400733 w 4543952"/>
                  <a:gd name="connsiteY184" fmla="*/ 3680163 h 6858000"/>
                  <a:gd name="connsiteX185" fmla="*/ 404781 w 4543952"/>
                  <a:gd name="connsiteY185" fmla="*/ 3734837 h 6858000"/>
                  <a:gd name="connsiteX186" fmla="*/ 404399 w 4543952"/>
                  <a:gd name="connsiteY186" fmla="*/ 3754651 h 6858000"/>
                  <a:gd name="connsiteX187" fmla="*/ 398042 w 4543952"/>
                  <a:gd name="connsiteY187" fmla="*/ 3789775 h 6858000"/>
                  <a:gd name="connsiteX188" fmla="*/ 398042 w 4543952"/>
                  <a:gd name="connsiteY188" fmla="*/ 3789776 h 6858000"/>
                  <a:gd name="connsiteX189" fmla="*/ 412973 w 4543952"/>
                  <a:gd name="connsiteY189" fmla="*/ 3822472 h 6858000"/>
                  <a:gd name="connsiteX190" fmla="*/ 427308 w 4543952"/>
                  <a:gd name="connsiteY190" fmla="*/ 3852619 h 6858000"/>
                  <a:gd name="connsiteX191" fmla="*/ 417926 w 4543952"/>
                  <a:gd name="connsiteY191" fmla="*/ 3885336 h 6858000"/>
                  <a:gd name="connsiteX192" fmla="*/ 417925 w 4543952"/>
                  <a:gd name="connsiteY192" fmla="*/ 3885337 h 6858000"/>
                  <a:gd name="connsiteX193" fmla="*/ 386040 w 4543952"/>
                  <a:gd name="connsiteY193" fmla="*/ 3962158 h 6858000"/>
                  <a:gd name="connsiteX194" fmla="*/ 386040 w 4543952"/>
                  <a:gd name="connsiteY194" fmla="*/ 3962159 h 6858000"/>
                  <a:gd name="connsiteX195" fmla="*/ 388431 w 4543952"/>
                  <a:gd name="connsiteY195" fmla="*/ 4002409 h 6858000"/>
                  <a:gd name="connsiteX196" fmla="*/ 401733 w 4543952"/>
                  <a:gd name="connsiteY196" fmla="*/ 4043837 h 6858000"/>
                  <a:gd name="connsiteX197" fmla="*/ 401733 w 4543952"/>
                  <a:gd name="connsiteY197" fmla="*/ 4043839 h 6858000"/>
                  <a:gd name="connsiteX198" fmla="*/ 416855 w 4543952"/>
                  <a:gd name="connsiteY198" fmla="*/ 4103825 h 6858000"/>
                  <a:gd name="connsiteX199" fmla="*/ 405544 w 4543952"/>
                  <a:gd name="connsiteY199" fmla="*/ 4165381 h 6858000"/>
                  <a:gd name="connsiteX200" fmla="*/ 405543 w 4543952"/>
                  <a:gd name="connsiteY200" fmla="*/ 4165382 h 6858000"/>
                  <a:gd name="connsiteX201" fmla="*/ 401638 w 4543952"/>
                  <a:gd name="connsiteY201" fmla="*/ 4192386 h 6858000"/>
                  <a:gd name="connsiteX202" fmla="*/ 401638 w 4543952"/>
                  <a:gd name="connsiteY202" fmla="*/ 4192387 h 6858000"/>
                  <a:gd name="connsiteX203" fmla="*/ 405543 w 4543952"/>
                  <a:gd name="connsiteY203" fmla="*/ 4165383 h 6858000"/>
                  <a:gd name="connsiteX204" fmla="*/ 405544 w 4543952"/>
                  <a:gd name="connsiteY204" fmla="*/ 4165381 h 6858000"/>
                  <a:gd name="connsiteX205" fmla="*/ 414887 w 4543952"/>
                  <a:gd name="connsiteY205" fmla="*/ 4134255 h 6858000"/>
                  <a:gd name="connsiteX206" fmla="*/ 416855 w 4543952"/>
                  <a:gd name="connsiteY206" fmla="*/ 4103825 h 6858000"/>
                  <a:gd name="connsiteX207" fmla="*/ 416855 w 4543952"/>
                  <a:gd name="connsiteY207" fmla="*/ 4103824 h 6858000"/>
                  <a:gd name="connsiteX208" fmla="*/ 401733 w 4543952"/>
                  <a:gd name="connsiteY208" fmla="*/ 4043838 h 6858000"/>
                  <a:gd name="connsiteX209" fmla="*/ 401733 w 4543952"/>
                  <a:gd name="connsiteY209" fmla="*/ 4043837 h 6858000"/>
                  <a:gd name="connsiteX210" fmla="*/ 386040 w 4543952"/>
                  <a:gd name="connsiteY210" fmla="*/ 3962159 h 6858000"/>
                  <a:gd name="connsiteX211" fmla="*/ 395544 w 4543952"/>
                  <a:gd name="connsiteY211" fmla="*/ 3923124 h 6858000"/>
                  <a:gd name="connsiteX212" fmla="*/ 417925 w 4543952"/>
                  <a:gd name="connsiteY212" fmla="*/ 3885338 h 6858000"/>
                  <a:gd name="connsiteX213" fmla="*/ 417926 w 4543952"/>
                  <a:gd name="connsiteY213" fmla="*/ 3885336 h 6858000"/>
                  <a:gd name="connsiteX214" fmla="*/ 426528 w 4543952"/>
                  <a:gd name="connsiteY214" fmla="*/ 3868763 h 6858000"/>
                  <a:gd name="connsiteX215" fmla="*/ 427308 w 4543952"/>
                  <a:gd name="connsiteY215" fmla="*/ 3852619 h 6858000"/>
                  <a:gd name="connsiteX216" fmla="*/ 427308 w 4543952"/>
                  <a:gd name="connsiteY216" fmla="*/ 3852618 h 6858000"/>
                  <a:gd name="connsiteX217" fmla="*/ 412973 w 4543952"/>
                  <a:gd name="connsiteY217" fmla="*/ 3822471 h 6858000"/>
                  <a:gd name="connsiteX218" fmla="*/ 398042 w 4543952"/>
                  <a:gd name="connsiteY218" fmla="*/ 3789775 h 6858000"/>
                  <a:gd name="connsiteX219" fmla="*/ 404399 w 4543952"/>
                  <a:gd name="connsiteY219" fmla="*/ 3754652 h 6858000"/>
                  <a:gd name="connsiteX220" fmla="*/ 404781 w 4543952"/>
                  <a:gd name="connsiteY220" fmla="*/ 3734837 h 6858000"/>
                  <a:gd name="connsiteX221" fmla="*/ 404781 w 4543952"/>
                  <a:gd name="connsiteY221" fmla="*/ 3734836 h 6858000"/>
                  <a:gd name="connsiteX222" fmla="*/ 400733 w 4543952"/>
                  <a:gd name="connsiteY222" fmla="*/ 3680163 h 6858000"/>
                  <a:gd name="connsiteX223" fmla="*/ 407246 w 4543952"/>
                  <a:gd name="connsiteY223" fmla="*/ 3654415 h 6858000"/>
                  <a:gd name="connsiteX224" fmla="*/ 424974 w 4543952"/>
                  <a:gd name="connsiteY224" fmla="*/ 3630632 h 6858000"/>
                  <a:gd name="connsiteX225" fmla="*/ 438500 w 4543952"/>
                  <a:gd name="connsiteY225" fmla="*/ 3606817 h 6858000"/>
                  <a:gd name="connsiteX226" fmla="*/ 450598 w 4543952"/>
                  <a:gd name="connsiteY226" fmla="*/ 3574408 h 6858000"/>
                  <a:gd name="connsiteX227" fmla="*/ 450598 w 4543952"/>
                  <a:gd name="connsiteY227" fmla="*/ 3574407 h 6858000"/>
                  <a:gd name="connsiteX228" fmla="*/ 432976 w 4543952"/>
                  <a:gd name="connsiteY228" fmla="*/ 3544712 h 6858000"/>
                  <a:gd name="connsiteX229" fmla="*/ 410877 w 4543952"/>
                  <a:gd name="connsiteY229" fmla="*/ 3489466 h 6858000"/>
                  <a:gd name="connsiteX230" fmla="*/ 363250 w 4543952"/>
                  <a:gd name="connsiteY230" fmla="*/ 3172653 h 6858000"/>
                  <a:gd name="connsiteX231" fmla="*/ 350796 w 4543952"/>
                  <a:gd name="connsiteY231" fmla="*/ 3077401 h 6858000"/>
                  <a:gd name="connsiteX232" fmla="*/ 362488 w 4543952"/>
                  <a:gd name="connsiteY232" fmla="*/ 2982148 h 6858000"/>
                  <a:gd name="connsiteX233" fmla="*/ 366072 w 4543952"/>
                  <a:gd name="connsiteY233" fmla="*/ 2947862 h 6858000"/>
                  <a:gd name="connsiteX234" fmla="*/ 366072 w 4543952"/>
                  <a:gd name="connsiteY234" fmla="*/ 2947861 h 6858000"/>
                  <a:gd name="connsiteX235" fmla="*/ 366072 w 4543952"/>
                  <a:gd name="connsiteY235" fmla="*/ 2947858 h 6858000"/>
                  <a:gd name="connsiteX236" fmla="*/ 361441 w 4543952"/>
                  <a:gd name="connsiteY236" fmla="*/ 2914327 h 6858000"/>
                  <a:gd name="connsiteX237" fmla="*/ 358166 w 4543952"/>
                  <a:gd name="connsiteY237" fmla="*/ 2903544 h 6858000"/>
                  <a:gd name="connsiteX238" fmla="*/ 357138 w 4543952"/>
                  <a:gd name="connsiteY238" fmla="*/ 2897784 h 6858000"/>
                  <a:gd name="connsiteX239" fmla="*/ 341533 w 4543952"/>
                  <a:gd name="connsiteY239" fmla="*/ 2848792 h 6858000"/>
                  <a:gd name="connsiteX240" fmla="*/ 296001 w 4543952"/>
                  <a:gd name="connsiteY240" fmla="*/ 2745351 h 6858000"/>
                  <a:gd name="connsiteX241" fmla="*/ 289670 w 4543952"/>
                  <a:gd name="connsiteY241" fmla="*/ 2770757 h 6858000"/>
                  <a:gd name="connsiteX242" fmla="*/ 290080 w 4543952"/>
                  <a:gd name="connsiteY242" fmla="*/ 2778005 h 6858000"/>
                  <a:gd name="connsiteX243" fmla="*/ 289301 w 4543952"/>
                  <a:gd name="connsiteY243" fmla="*/ 2782304 h 6858000"/>
                  <a:gd name="connsiteX244" fmla="*/ 290501 w 4543952"/>
                  <a:gd name="connsiteY244" fmla="*/ 2785439 h 6858000"/>
                  <a:gd name="connsiteX245" fmla="*/ 290929 w 4543952"/>
                  <a:gd name="connsiteY245" fmla="*/ 2793022 h 6858000"/>
                  <a:gd name="connsiteX246" fmla="*/ 300579 w 4543952"/>
                  <a:gd name="connsiteY246" fmla="*/ 2811779 h 6858000"/>
                  <a:gd name="connsiteX247" fmla="*/ 300582 w 4543952"/>
                  <a:gd name="connsiteY247" fmla="*/ 2811786 h 6858000"/>
                  <a:gd name="connsiteX248" fmla="*/ 300583 w 4543952"/>
                  <a:gd name="connsiteY248" fmla="*/ 2811786 h 6858000"/>
                  <a:gd name="connsiteX249" fmla="*/ 300579 w 4543952"/>
                  <a:gd name="connsiteY249" fmla="*/ 2811779 h 6858000"/>
                  <a:gd name="connsiteX250" fmla="*/ 290501 w 4543952"/>
                  <a:gd name="connsiteY250" fmla="*/ 2785439 h 6858000"/>
                  <a:gd name="connsiteX251" fmla="*/ 290080 w 4543952"/>
                  <a:gd name="connsiteY251" fmla="*/ 2778005 h 6858000"/>
                  <a:gd name="connsiteX252" fmla="*/ 817328 w 4543952"/>
                  <a:gd name="connsiteY252" fmla="*/ 1508457 h 6858000"/>
                  <a:gd name="connsiteX253" fmla="*/ 845421 w 4543952"/>
                  <a:gd name="connsiteY253" fmla="*/ 1596212 h 6858000"/>
                  <a:gd name="connsiteX254" fmla="*/ 843517 w 4543952"/>
                  <a:gd name="connsiteY254" fmla="*/ 1624979 h 6858000"/>
                  <a:gd name="connsiteX255" fmla="*/ 786935 w 4543952"/>
                  <a:gd name="connsiteY255" fmla="*/ 1697752 h 6858000"/>
                  <a:gd name="connsiteX256" fmla="*/ 764267 w 4543952"/>
                  <a:gd name="connsiteY256" fmla="*/ 1733187 h 6858000"/>
                  <a:gd name="connsiteX257" fmla="*/ 722546 w 4543952"/>
                  <a:gd name="connsiteY257" fmla="*/ 1833774 h 6858000"/>
                  <a:gd name="connsiteX258" fmla="*/ 714925 w 4543952"/>
                  <a:gd name="connsiteY258" fmla="*/ 1842157 h 6858000"/>
                  <a:gd name="connsiteX259" fmla="*/ 624434 w 4543952"/>
                  <a:gd name="connsiteY259" fmla="*/ 1916453 h 6858000"/>
                  <a:gd name="connsiteX260" fmla="*/ 609004 w 4543952"/>
                  <a:gd name="connsiteY260" fmla="*/ 1933218 h 6858000"/>
                  <a:gd name="connsiteX261" fmla="*/ 584999 w 4543952"/>
                  <a:gd name="connsiteY261" fmla="*/ 1953412 h 6858000"/>
                  <a:gd name="connsiteX262" fmla="*/ 538516 w 4543952"/>
                  <a:gd name="connsiteY262" fmla="*/ 2016468 h 6858000"/>
                  <a:gd name="connsiteX263" fmla="*/ 523657 w 4543952"/>
                  <a:gd name="connsiteY263" fmla="*/ 2094577 h 6858000"/>
                  <a:gd name="connsiteX264" fmla="*/ 500986 w 4543952"/>
                  <a:gd name="connsiteY264" fmla="*/ 2188878 h 6858000"/>
                  <a:gd name="connsiteX265" fmla="*/ 485746 w 4543952"/>
                  <a:gd name="connsiteY265" fmla="*/ 2228313 h 6858000"/>
                  <a:gd name="connsiteX266" fmla="*/ 456789 w 4543952"/>
                  <a:gd name="connsiteY266" fmla="*/ 2334043 h 6858000"/>
                  <a:gd name="connsiteX267" fmla="*/ 432404 w 4543952"/>
                  <a:gd name="connsiteY267" fmla="*/ 2409484 h 6858000"/>
                  <a:gd name="connsiteX268" fmla="*/ 415303 w 4543952"/>
                  <a:gd name="connsiteY268" fmla="*/ 2435912 h 6858000"/>
                  <a:gd name="connsiteX269" fmla="*/ 415303 w 4543952"/>
                  <a:gd name="connsiteY269" fmla="*/ 2435912 h 6858000"/>
                  <a:gd name="connsiteX270" fmla="*/ 415303 w 4543952"/>
                  <a:gd name="connsiteY270" fmla="*/ 2435912 h 6858000"/>
                  <a:gd name="connsiteX271" fmla="*/ 414227 w 4543952"/>
                  <a:gd name="connsiteY271" fmla="*/ 2440915 h 6858000"/>
                  <a:gd name="connsiteX272" fmla="*/ 409472 w 4543952"/>
                  <a:gd name="connsiteY272" fmla="*/ 2463016 h 6858000"/>
                  <a:gd name="connsiteX273" fmla="*/ 409472 w 4543952"/>
                  <a:gd name="connsiteY273" fmla="*/ 2463017 h 6858000"/>
                  <a:gd name="connsiteX274" fmla="*/ 411535 w 4543952"/>
                  <a:gd name="connsiteY274" fmla="*/ 2490550 h 6858000"/>
                  <a:gd name="connsiteX275" fmla="*/ 418115 w 4543952"/>
                  <a:gd name="connsiteY275" fmla="*/ 2518261 h 6858000"/>
                  <a:gd name="connsiteX276" fmla="*/ 418115 w 4543952"/>
                  <a:gd name="connsiteY276" fmla="*/ 2518264 h 6858000"/>
                  <a:gd name="connsiteX277" fmla="*/ 421759 w 4543952"/>
                  <a:gd name="connsiteY277" fmla="*/ 2545006 h 6858000"/>
                  <a:gd name="connsiteX278" fmla="*/ 417545 w 4543952"/>
                  <a:gd name="connsiteY278" fmla="*/ 2571033 h 6858000"/>
                  <a:gd name="connsiteX279" fmla="*/ 344391 w 4543952"/>
                  <a:gd name="connsiteY279" fmla="*/ 2668000 h 6858000"/>
                  <a:gd name="connsiteX280" fmla="*/ 296001 w 4543952"/>
                  <a:gd name="connsiteY280" fmla="*/ 2745347 h 6858000"/>
                  <a:gd name="connsiteX281" fmla="*/ 296001 w 4543952"/>
                  <a:gd name="connsiteY281" fmla="*/ 2745348 h 6858000"/>
                  <a:gd name="connsiteX282" fmla="*/ 344391 w 4543952"/>
                  <a:gd name="connsiteY282" fmla="*/ 2668001 h 6858000"/>
                  <a:gd name="connsiteX283" fmla="*/ 417545 w 4543952"/>
                  <a:gd name="connsiteY283" fmla="*/ 2571034 h 6858000"/>
                  <a:gd name="connsiteX284" fmla="*/ 421760 w 4543952"/>
                  <a:gd name="connsiteY284" fmla="*/ 2545006 h 6858000"/>
                  <a:gd name="connsiteX285" fmla="*/ 421759 w 4543952"/>
                  <a:gd name="connsiteY285" fmla="*/ 2545006 h 6858000"/>
                  <a:gd name="connsiteX286" fmla="*/ 421760 w 4543952"/>
                  <a:gd name="connsiteY286" fmla="*/ 2545005 h 6858000"/>
                  <a:gd name="connsiteX287" fmla="*/ 418115 w 4543952"/>
                  <a:gd name="connsiteY287" fmla="*/ 2518263 h 6858000"/>
                  <a:gd name="connsiteX288" fmla="*/ 418115 w 4543952"/>
                  <a:gd name="connsiteY288" fmla="*/ 2518261 h 6858000"/>
                  <a:gd name="connsiteX289" fmla="*/ 409472 w 4543952"/>
                  <a:gd name="connsiteY289" fmla="*/ 2463017 h 6858000"/>
                  <a:gd name="connsiteX290" fmla="*/ 414227 w 4543952"/>
                  <a:gd name="connsiteY290" fmla="*/ 2440915 h 6858000"/>
                  <a:gd name="connsiteX291" fmla="*/ 415303 w 4543952"/>
                  <a:gd name="connsiteY291" fmla="*/ 2435912 h 6858000"/>
                  <a:gd name="connsiteX292" fmla="*/ 432404 w 4543952"/>
                  <a:gd name="connsiteY292" fmla="*/ 2409485 h 6858000"/>
                  <a:gd name="connsiteX293" fmla="*/ 456789 w 4543952"/>
                  <a:gd name="connsiteY293" fmla="*/ 2334044 h 6858000"/>
                  <a:gd name="connsiteX294" fmla="*/ 485746 w 4543952"/>
                  <a:gd name="connsiteY294" fmla="*/ 2228314 h 6858000"/>
                  <a:gd name="connsiteX295" fmla="*/ 500986 w 4543952"/>
                  <a:gd name="connsiteY295" fmla="*/ 2188879 h 6858000"/>
                  <a:gd name="connsiteX296" fmla="*/ 523657 w 4543952"/>
                  <a:gd name="connsiteY296" fmla="*/ 2094578 h 6858000"/>
                  <a:gd name="connsiteX297" fmla="*/ 538516 w 4543952"/>
                  <a:gd name="connsiteY297" fmla="*/ 2016469 h 6858000"/>
                  <a:gd name="connsiteX298" fmla="*/ 584999 w 4543952"/>
                  <a:gd name="connsiteY298" fmla="*/ 1953413 h 6858000"/>
                  <a:gd name="connsiteX299" fmla="*/ 609004 w 4543952"/>
                  <a:gd name="connsiteY299" fmla="*/ 1933219 h 6858000"/>
                  <a:gd name="connsiteX300" fmla="*/ 624434 w 4543952"/>
                  <a:gd name="connsiteY300" fmla="*/ 1916454 h 6858000"/>
                  <a:gd name="connsiteX301" fmla="*/ 714925 w 4543952"/>
                  <a:gd name="connsiteY301" fmla="*/ 1842158 h 6858000"/>
                  <a:gd name="connsiteX302" fmla="*/ 722546 w 4543952"/>
                  <a:gd name="connsiteY302" fmla="*/ 1833775 h 6858000"/>
                  <a:gd name="connsiteX303" fmla="*/ 764267 w 4543952"/>
                  <a:gd name="connsiteY303" fmla="*/ 1733188 h 6858000"/>
                  <a:gd name="connsiteX304" fmla="*/ 786936 w 4543952"/>
                  <a:gd name="connsiteY304" fmla="*/ 1697753 h 6858000"/>
                  <a:gd name="connsiteX305" fmla="*/ 843517 w 4543952"/>
                  <a:gd name="connsiteY305" fmla="*/ 1624980 h 6858000"/>
                  <a:gd name="connsiteX306" fmla="*/ 845422 w 4543952"/>
                  <a:gd name="connsiteY306" fmla="*/ 1596213 h 6858000"/>
                  <a:gd name="connsiteX307" fmla="*/ 798723 w 4543952"/>
                  <a:gd name="connsiteY307" fmla="*/ 1459072 h 6858000"/>
                  <a:gd name="connsiteX308" fmla="*/ 807941 w 4543952"/>
                  <a:gd name="connsiteY308" fmla="*/ 1481571 h 6858000"/>
                  <a:gd name="connsiteX309" fmla="*/ 798724 w 4543952"/>
                  <a:gd name="connsiteY309" fmla="*/ 1459073 h 6858000"/>
                  <a:gd name="connsiteX310" fmla="*/ 779530 w 4543952"/>
                  <a:gd name="connsiteY310" fmla="*/ 1268757 h 6858000"/>
                  <a:gd name="connsiteX311" fmla="*/ 774363 w 4543952"/>
                  <a:gd name="connsiteY311" fmla="*/ 1286068 h 6858000"/>
                  <a:gd name="connsiteX312" fmla="*/ 752025 w 4543952"/>
                  <a:gd name="connsiteY312" fmla="*/ 1350626 h 6858000"/>
                  <a:gd name="connsiteX313" fmla="*/ 757620 w 4543952"/>
                  <a:gd name="connsiteY313" fmla="*/ 1413839 h 6858000"/>
                  <a:gd name="connsiteX314" fmla="*/ 752026 w 4543952"/>
                  <a:gd name="connsiteY314" fmla="*/ 1350627 h 6858000"/>
                  <a:gd name="connsiteX315" fmla="*/ 774363 w 4543952"/>
                  <a:gd name="connsiteY315" fmla="*/ 1286069 h 6858000"/>
                  <a:gd name="connsiteX316" fmla="*/ 779530 w 4543952"/>
                  <a:gd name="connsiteY316" fmla="*/ 1268757 h 6858000"/>
                  <a:gd name="connsiteX317" fmla="*/ 837801 w 4543952"/>
                  <a:gd name="connsiteY317" fmla="*/ 773034 h 6858000"/>
                  <a:gd name="connsiteX318" fmla="*/ 829801 w 4543952"/>
                  <a:gd name="connsiteY318" fmla="*/ 854378 h 6858000"/>
                  <a:gd name="connsiteX319" fmla="*/ 798747 w 4543952"/>
                  <a:gd name="connsiteY319" fmla="*/ 915342 h 6858000"/>
                  <a:gd name="connsiteX320" fmla="*/ 788269 w 4543952"/>
                  <a:gd name="connsiteY320" fmla="*/ 927154 h 6858000"/>
                  <a:gd name="connsiteX321" fmla="*/ 791889 w 4543952"/>
                  <a:gd name="connsiteY321" fmla="*/ 1097086 h 6858000"/>
                  <a:gd name="connsiteX322" fmla="*/ 796271 w 4543952"/>
                  <a:gd name="connsiteY322" fmla="*/ 1123184 h 6858000"/>
                  <a:gd name="connsiteX323" fmla="*/ 771553 w 4543952"/>
                  <a:gd name="connsiteY323" fmla="*/ 1184028 h 6858000"/>
                  <a:gd name="connsiteX324" fmla="*/ 796272 w 4543952"/>
                  <a:gd name="connsiteY324" fmla="*/ 1123185 h 6858000"/>
                  <a:gd name="connsiteX325" fmla="*/ 791890 w 4543952"/>
                  <a:gd name="connsiteY325" fmla="*/ 1097087 h 6858000"/>
                  <a:gd name="connsiteX326" fmla="*/ 788270 w 4543952"/>
                  <a:gd name="connsiteY326" fmla="*/ 927155 h 6858000"/>
                  <a:gd name="connsiteX327" fmla="*/ 798748 w 4543952"/>
                  <a:gd name="connsiteY327" fmla="*/ 915343 h 6858000"/>
                  <a:gd name="connsiteX328" fmla="*/ 829801 w 4543952"/>
                  <a:gd name="connsiteY328" fmla="*/ 854379 h 6858000"/>
                  <a:gd name="connsiteX329" fmla="*/ 837801 w 4543952"/>
                  <a:gd name="connsiteY329" fmla="*/ 773035 h 6858000"/>
                  <a:gd name="connsiteX330" fmla="*/ 782400 w 4543952"/>
                  <a:gd name="connsiteY330" fmla="*/ 517850 h 6858000"/>
                  <a:gd name="connsiteX331" fmla="*/ 791317 w 4543952"/>
                  <a:gd name="connsiteY331" fmla="*/ 556046 h 6858000"/>
                  <a:gd name="connsiteX332" fmla="*/ 797795 w 4543952"/>
                  <a:gd name="connsiteY332" fmla="*/ 580049 h 6858000"/>
                  <a:gd name="connsiteX333" fmla="*/ 801176 w 4543952"/>
                  <a:gd name="connsiteY333" fmla="*/ 642536 h 6858000"/>
                  <a:gd name="connsiteX334" fmla="*/ 813700 w 4543952"/>
                  <a:gd name="connsiteY334" fmla="*/ 694927 h 6858000"/>
                  <a:gd name="connsiteX335" fmla="*/ 801177 w 4543952"/>
                  <a:gd name="connsiteY335" fmla="*/ 642537 h 6858000"/>
                  <a:gd name="connsiteX336" fmla="*/ 797796 w 4543952"/>
                  <a:gd name="connsiteY336" fmla="*/ 580050 h 6858000"/>
                  <a:gd name="connsiteX337" fmla="*/ 791318 w 4543952"/>
                  <a:gd name="connsiteY337" fmla="*/ 556047 h 6858000"/>
                  <a:gd name="connsiteX338" fmla="*/ 783887 w 4543952"/>
                  <a:gd name="connsiteY338" fmla="*/ 313532 h 6858000"/>
                  <a:gd name="connsiteX339" fmla="*/ 786245 w 4543952"/>
                  <a:gd name="connsiteY339" fmla="*/ 324057 h 6858000"/>
                  <a:gd name="connsiteX340" fmla="*/ 784459 w 4543952"/>
                  <a:gd name="connsiteY340" fmla="*/ 338869 h 6858000"/>
                  <a:gd name="connsiteX341" fmla="*/ 784454 w 4543952"/>
                  <a:gd name="connsiteY341" fmla="*/ 338897 h 6858000"/>
                  <a:gd name="connsiteX342" fmla="*/ 778363 w 4543952"/>
                  <a:gd name="connsiteY342" fmla="*/ 367327 h 6858000"/>
                  <a:gd name="connsiteX343" fmla="*/ 774553 w 4543952"/>
                  <a:gd name="connsiteY343" fmla="*/ 395639 h 6858000"/>
                  <a:gd name="connsiteX344" fmla="*/ 784454 w 4543952"/>
                  <a:gd name="connsiteY344" fmla="*/ 338897 h 6858000"/>
                  <a:gd name="connsiteX345" fmla="*/ 784460 w 4543952"/>
                  <a:gd name="connsiteY345" fmla="*/ 338870 h 6858000"/>
                  <a:gd name="connsiteX346" fmla="*/ 783888 w 4543952"/>
                  <a:gd name="connsiteY346" fmla="*/ 313533 h 6858000"/>
                  <a:gd name="connsiteX347" fmla="*/ 761560 w 4543952"/>
                  <a:gd name="connsiteY347" fmla="*/ 281567 h 6858000"/>
                  <a:gd name="connsiteX348" fmla="*/ 766454 w 4543952"/>
                  <a:gd name="connsiteY348" fmla="*/ 295414 h 6858000"/>
                  <a:gd name="connsiteX349" fmla="*/ 766455 w 4543952"/>
                  <a:gd name="connsiteY349" fmla="*/ 295414 h 6858000"/>
                  <a:gd name="connsiteX350" fmla="*/ 774880 w 4543952"/>
                  <a:gd name="connsiteY350" fmla="*/ 24485 h 6858000"/>
                  <a:gd name="connsiteX351" fmla="*/ 777142 w 4543952"/>
                  <a:gd name="connsiteY351" fmla="*/ 74128 h 6858000"/>
                  <a:gd name="connsiteX352" fmla="*/ 767023 w 4543952"/>
                  <a:gd name="connsiteY352" fmla="*/ 151568 h 6858000"/>
                  <a:gd name="connsiteX353" fmla="*/ 766824 w 4543952"/>
                  <a:gd name="connsiteY353" fmla="*/ 153387 h 6858000"/>
                  <a:gd name="connsiteX354" fmla="*/ 763010 w 4543952"/>
                  <a:gd name="connsiteY354" fmla="*/ 177270 h 6858000"/>
                  <a:gd name="connsiteX355" fmla="*/ 758551 w 4543952"/>
                  <a:gd name="connsiteY355" fmla="*/ 228943 h 6858000"/>
                  <a:gd name="connsiteX356" fmla="*/ 766824 w 4543952"/>
                  <a:gd name="connsiteY356" fmla="*/ 153387 h 6858000"/>
                  <a:gd name="connsiteX357" fmla="*/ 771220 w 4543952"/>
                  <a:gd name="connsiteY357" fmla="*/ 125860 h 6858000"/>
                  <a:gd name="connsiteX358" fmla="*/ 777143 w 4543952"/>
                  <a:gd name="connsiteY358" fmla="*/ 74128 h 6858000"/>
                  <a:gd name="connsiteX359" fmla="*/ 313354 w 4543952"/>
                  <a:gd name="connsiteY359" fmla="*/ 0 h 6858000"/>
                  <a:gd name="connsiteX360" fmla="*/ 777461 w 4543952"/>
                  <a:gd name="connsiteY360" fmla="*/ 0 h 6858000"/>
                  <a:gd name="connsiteX361" fmla="*/ 774743 w 4543952"/>
                  <a:gd name="connsiteY361" fmla="*/ 21485 h 6858000"/>
                  <a:gd name="connsiteX362" fmla="*/ 777461 w 4543952"/>
                  <a:gd name="connsiteY362" fmla="*/ 0 h 6858000"/>
                  <a:gd name="connsiteX363" fmla="*/ 4543952 w 4543952"/>
                  <a:gd name="connsiteY363" fmla="*/ 1 h 6858000"/>
                  <a:gd name="connsiteX364" fmla="*/ 4543952 w 4543952"/>
                  <a:gd name="connsiteY364" fmla="*/ 6858000 h 6858000"/>
                  <a:gd name="connsiteX365" fmla="*/ 284400 w 4543952"/>
                  <a:gd name="connsiteY365" fmla="*/ 6858000 h 6858000"/>
                  <a:gd name="connsiteX366" fmla="*/ 112147 w 4543952"/>
                  <a:gd name="connsiteY366" fmla="*/ 6858000 h 6858000"/>
                  <a:gd name="connsiteX367" fmla="*/ 102447 w 4543952"/>
                  <a:gd name="connsiteY367" fmla="*/ 6815515 h 6858000"/>
                  <a:gd name="connsiteX368" fmla="*/ 83396 w 4543952"/>
                  <a:gd name="connsiteY368" fmla="*/ 6748457 h 6858000"/>
                  <a:gd name="connsiteX369" fmla="*/ 61870 w 4543952"/>
                  <a:gd name="connsiteY369" fmla="*/ 6584811 h 6858000"/>
                  <a:gd name="connsiteX370" fmla="*/ 41105 w 4543952"/>
                  <a:gd name="connsiteY370" fmla="*/ 6415832 h 6858000"/>
                  <a:gd name="connsiteX371" fmla="*/ 34247 w 4543952"/>
                  <a:gd name="connsiteY371" fmla="*/ 6323057 h 6858000"/>
                  <a:gd name="connsiteX372" fmla="*/ 23386 w 4543952"/>
                  <a:gd name="connsiteY372" fmla="*/ 6242092 h 6858000"/>
                  <a:gd name="connsiteX373" fmla="*/ 16528 w 4543952"/>
                  <a:gd name="connsiteY373" fmla="*/ 6171604 h 6858000"/>
                  <a:gd name="connsiteX374" fmla="*/ 2622 w 4543952"/>
                  <a:gd name="connsiteY374" fmla="*/ 6059396 h 6858000"/>
                  <a:gd name="connsiteX375" fmla="*/ 0 w 4543952"/>
                  <a:gd name="connsiteY375" fmla="*/ 6041768 h 6858000"/>
                  <a:gd name="connsiteX376" fmla="*/ 0 w 4543952"/>
                  <a:gd name="connsiteY376" fmla="*/ 6000936 h 6858000"/>
                  <a:gd name="connsiteX377" fmla="*/ 3670 w 4543952"/>
                  <a:gd name="connsiteY377" fmla="*/ 5957594 h 6858000"/>
                  <a:gd name="connsiteX378" fmla="*/ 0 w 4543952"/>
                  <a:gd name="connsiteY378" fmla="*/ 5912510 h 6858000"/>
                  <a:gd name="connsiteX379" fmla="*/ 0 w 4543952"/>
                  <a:gd name="connsiteY379" fmla="*/ 5886400 h 6858000"/>
                  <a:gd name="connsiteX380" fmla="*/ 1098 w 4543952"/>
                  <a:gd name="connsiteY380" fmla="*/ 5864317 h 6858000"/>
                  <a:gd name="connsiteX381" fmla="*/ 24720 w 4543952"/>
                  <a:gd name="connsiteY381" fmla="*/ 5790591 h 6858000"/>
                  <a:gd name="connsiteX382" fmla="*/ 26434 w 4543952"/>
                  <a:gd name="connsiteY382" fmla="*/ 5781829 h 6858000"/>
                  <a:gd name="connsiteX383" fmla="*/ 35771 w 4543952"/>
                  <a:gd name="connsiteY383" fmla="*/ 5733439 h 6858000"/>
                  <a:gd name="connsiteX384" fmla="*/ 38819 w 4543952"/>
                  <a:gd name="connsiteY384" fmla="*/ 5706958 h 6858000"/>
                  <a:gd name="connsiteX385" fmla="*/ 58250 w 4543952"/>
                  <a:gd name="connsiteY385" fmla="*/ 5606371 h 6858000"/>
                  <a:gd name="connsiteX386" fmla="*/ 67394 w 4543952"/>
                  <a:gd name="connsiteY386" fmla="*/ 5548459 h 6858000"/>
                  <a:gd name="connsiteX387" fmla="*/ 66060 w 4543952"/>
                  <a:gd name="connsiteY387" fmla="*/ 5501593 h 6858000"/>
                  <a:gd name="connsiteX388" fmla="*/ 64346 w 4543952"/>
                  <a:gd name="connsiteY388" fmla="*/ 5419294 h 6858000"/>
                  <a:gd name="connsiteX389" fmla="*/ 59964 w 4543952"/>
                  <a:gd name="connsiteY389" fmla="*/ 5393004 h 6858000"/>
                  <a:gd name="connsiteX390" fmla="*/ 72538 w 4543952"/>
                  <a:gd name="connsiteY390" fmla="*/ 5274128 h 6858000"/>
                  <a:gd name="connsiteX391" fmla="*/ 73490 w 4543952"/>
                  <a:gd name="connsiteY391" fmla="*/ 5206307 h 6858000"/>
                  <a:gd name="connsiteX392" fmla="*/ 89113 w 4543952"/>
                  <a:gd name="connsiteY392" fmla="*/ 5129915 h 6858000"/>
                  <a:gd name="connsiteX393" fmla="*/ 88351 w 4543952"/>
                  <a:gd name="connsiteY393" fmla="*/ 5107626 h 6858000"/>
                  <a:gd name="connsiteX394" fmla="*/ 87016 w 4543952"/>
                  <a:gd name="connsiteY394" fmla="*/ 5082669 h 6858000"/>
                  <a:gd name="connsiteX395" fmla="*/ 85872 w 4543952"/>
                  <a:gd name="connsiteY395" fmla="*/ 5006085 h 6858000"/>
                  <a:gd name="connsiteX396" fmla="*/ 80158 w 4543952"/>
                  <a:gd name="connsiteY396" fmla="*/ 4959601 h 6858000"/>
                  <a:gd name="connsiteX397" fmla="*/ 83586 w 4543952"/>
                  <a:gd name="connsiteY397" fmla="*/ 4871018 h 6858000"/>
                  <a:gd name="connsiteX398" fmla="*/ 78634 w 4543952"/>
                  <a:gd name="connsiteY398" fmla="*/ 4838249 h 6858000"/>
                  <a:gd name="connsiteX399" fmla="*/ 78062 w 4543952"/>
                  <a:gd name="connsiteY399" fmla="*/ 4755380 h 6858000"/>
                  <a:gd name="connsiteX400" fmla="*/ 80920 w 4543952"/>
                  <a:gd name="connsiteY400" fmla="*/ 4681082 h 6858000"/>
                  <a:gd name="connsiteX401" fmla="*/ 79396 w 4543952"/>
                  <a:gd name="connsiteY401" fmla="*/ 4609451 h 6858000"/>
                  <a:gd name="connsiteX402" fmla="*/ 73110 w 4543952"/>
                  <a:gd name="connsiteY402" fmla="*/ 4558206 h 6858000"/>
                  <a:gd name="connsiteX403" fmla="*/ 69300 w 4543952"/>
                  <a:gd name="connsiteY403" fmla="*/ 4502578 h 6858000"/>
                  <a:gd name="connsiteX404" fmla="*/ 46629 w 4543952"/>
                  <a:gd name="connsiteY404" fmla="*/ 4349221 h 6858000"/>
                  <a:gd name="connsiteX405" fmla="*/ 52153 w 4543952"/>
                  <a:gd name="connsiteY405" fmla="*/ 4320836 h 6858000"/>
                  <a:gd name="connsiteX406" fmla="*/ 57297 w 4543952"/>
                  <a:gd name="connsiteY406" fmla="*/ 4159666 h 6858000"/>
                  <a:gd name="connsiteX407" fmla="*/ 56915 w 4543952"/>
                  <a:gd name="connsiteY407" fmla="*/ 4124613 h 6858000"/>
                  <a:gd name="connsiteX408" fmla="*/ 79396 w 4543952"/>
                  <a:gd name="connsiteY408" fmla="*/ 4030502 h 6858000"/>
                  <a:gd name="connsiteX409" fmla="*/ 43771 w 4543952"/>
                  <a:gd name="connsiteY409" fmla="*/ 3885337 h 6858000"/>
                  <a:gd name="connsiteX410" fmla="*/ 426 w 4543952"/>
                  <a:gd name="connsiteY410" fmla="*/ 3786776 h 6858000"/>
                  <a:gd name="connsiteX411" fmla="*/ 0 w 4543952"/>
                  <a:gd name="connsiteY411" fmla="*/ 3773896 h 6858000"/>
                  <a:gd name="connsiteX412" fmla="*/ 0 w 4543952"/>
                  <a:gd name="connsiteY412" fmla="*/ 3393881 h 6858000"/>
                  <a:gd name="connsiteX413" fmla="*/ 11838 w 4543952"/>
                  <a:gd name="connsiteY413" fmla="*/ 3359515 h 6858000"/>
                  <a:gd name="connsiteX414" fmla="*/ 12910 w 4543952"/>
                  <a:gd name="connsiteY414" fmla="*/ 3318770 h 6858000"/>
                  <a:gd name="connsiteX415" fmla="*/ 6718 w 4543952"/>
                  <a:gd name="connsiteY415" fmla="*/ 3304078 h 6858000"/>
                  <a:gd name="connsiteX416" fmla="*/ 0 w 4543952"/>
                  <a:gd name="connsiteY416" fmla="*/ 3297656 h 6858000"/>
                  <a:gd name="connsiteX417" fmla="*/ 0 w 4543952"/>
                  <a:gd name="connsiteY417" fmla="*/ 3207866 h 6858000"/>
                  <a:gd name="connsiteX418" fmla="*/ 15553 w 4543952"/>
                  <a:gd name="connsiteY418" fmla="*/ 3186770 h 6858000"/>
                  <a:gd name="connsiteX419" fmla="*/ 36341 w 4543952"/>
                  <a:gd name="connsiteY419" fmla="*/ 3107499 h 6858000"/>
                  <a:gd name="connsiteX420" fmla="*/ 38057 w 4543952"/>
                  <a:gd name="connsiteY420" fmla="*/ 3042727 h 6858000"/>
                  <a:gd name="connsiteX421" fmla="*/ 54249 w 4543952"/>
                  <a:gd name="connsiteY421" fmla="*/ 2901942 h 6858000"/>
                  <a:gd name="connsiteX422" fmla="*/ 77300 w 4543952"/>
                  <a:gd name="connsiteY422" fmla="*/ 2809929 h 6858000"/>
                  <a:gd name="connsiteX423" fmla="*/ 103399 w 4543952"/>
                  <a:gd name="connsiteY423" fmla="*/ 2743825 h 6858000"/>
                  <a:gd name="connsiteX424" fmla="*/ 137500 w 4543952"/>
                  <a:gd name="connsiteY424" fmla="*/ 2649142 h 6858000"/>
                  <a:gd name="connsiteX425" fmla="*/ 155217 w 4543952"/>
                  <a:gd name="connsiteY425" fmla="*/ 2554078 h 6858000"/>
                  <a:gd name="connsiteX426" fmla="*/ 177507 w 4543952"/>
                  <a:gd name="connsiteY426" fmla="*/ 2485306 h 6858000"/>
                  <a:gd name="connsiteX427" fmla="*/ 192748 w 4543952"/>
                  <a:gd name="connsiteY427" fmla="*/ 2401291 h 6858000"/>
                  <a:gd name="connsiteX428" fmla="*/ 193318 w 4543952"/>
                  <a:gd name="connsiteY428" fmla="*/ 2330805 h 6858000"/>
                  <a:gd name="connsiteX429" fmla="*/ 190652 w 4543952"/>
                  <a:gd name="connsiteY429" fmla="*/ 2220311 h 6858000"/>
                  <a:gd name="connsiteX430" fmla="*/ 236753 w 4543952"/>
                  <a:gd name="connsiteY430" fmla="*/ 2085053 h 6858000"/>
                  <a:gd name="connsiteX431" fmla="*/ 247042 w 4543952"/>
                  <a:gd name="connsiteY431" fmla="*/ 2030377 h 6858000"/>
                  <a:gd name="connsiteX432" fmla="*/ 251804 w 4543952"/>
                  <a:gd name="connsiteY432" fmla="*/ 1978939 h 6858000"/>
                  <a:gd name="connsiteX433" fmla="*/ 282475 w 4543952"/>
                  <a:gd name="connsiteY433" fmla="*/ 1869779 h 6858000"/>
                  <a:gd name="connsiteX434" fmla="*/ 292573 w 4543952"/>
                  <a:gd name="connsiteY434" fmla="*/ 1825392 h 6858000"/>
                  <a:gd name="connsiteX435" fmla="*/ 292381 w 4543952"/>
                  <a:gd name="connsiteY435" fmla="*/ 1763286 h 6858000"/>
                  <a:gd name="connsiteX436" fmla="*/ 306480 w 4543952"/>
                  <a:gd name="connsiteY436" fmla="*/ 1650316 h 6858000"/>
                  <a:gd name="connsiteX437" fmla="*/ 347629 w 4543952"/>
                  <a:gd name="connsiteY437" fmla="*/ 1537536 h 6858000"/>
                  <a:gd name="connsiteX438" fmla="*/ 343629 w 4543952"/>
                  <a:gd name="connsiteY438" fmla="*/ 1489719 h 6858000"/>
                  <a:gd name="connsiteX439" fmla="*/ 344581 w 4543952"/>
                  <a:gd name="connsiteY439" fmla="*/ 1472574 h 6858000"/>
                  <a:gd name="connsiteX440" fmla="*/ 367252 w 4543952"/>
                  <a:gd name="connsiteY440" fmla="*/ 1318455 h 6858000"/>
                  <a:gd name="connsiteX441" fmla="*/ 369728 w 4543952"/>
                  <a:gd name="connsiteY441" fmla="*/ 1303023 h 6858000"/>
                  <a:gd name="connsiteX442" fmla="*/ 389921 w 4543952"/>
                  <a:gd name="connsiteY442" fmla="*/ 1230632 h 6858000"/>
                  <a:gd name="connsiteX443" fmla="*/ 402495 w 4543952"/>
                  <a:gd name="connsiteY443" fmla="*/ 1048124 h 6858000"/>
                  <a:gd name="connsiteX444" fmla="*/ 404019 w 4543952"/>
                  <a:gd name="connsiteY444" fmla="*/ 1036886 h 6858000"/>
                  <a:gd name="connsiteX445" fmla="*/ 393923 w 4543952"/>
                  <a:gd name="connsiteY445" fmla="*/ 975732 h 6858000"/>
                  <a:gd name="connsiteX446" fmla="*/ 379634 w 4543952"/>
                  <a:gd name="connsiteY446" fmla="*/ 945443 h 6858000"/>
                  <a:gd name="connsiteX447" fmla="*/ 364774 w 4543952"/>
                  <a:gd name="connsiteY447" fmla="*/ 898197 h 6858000"/>
                  <a:gd name="connsiteX448" fmla="*/ 359250 w 4543952"/>
                  <a:gd name="connsiteY448" fmla="*/ 850188 h 6858000"/>
                  <a:gd name="connsiteX449" fmla="*/ 381730 w 4543952"/>
                  <a:gd name="connsiteY449" fmla="*/ 769604 h 6858000"/>
                  <a:gd name="connsiteX450" fmla="*/ 384016 w 4543952"/>
                  <a:gd name="connsiteY450" fmla="*/ 740267 h 6858000"/>
                  <a:gd name="connsiteX451" fmla="*/ 394875 w 4543952"/>
                  <a:gd name="connsiteY451" fmla="*/ 674922 h 6858000"/>
                  <a:gd name="connsiteX452" fmla="*/ 394113 w 4543952"/>
                  <a:gd name="connsiteY452" fmla="*/ 617771 h 6858000"/>
                  <a:gd name="connsiteX453" fmla="*/ 376776 w 4543952"/>
                  <a:gd name="connsiteY453" fmla="*/ 571859 h 6858000"/>
                  <a:gd name="connsiteX454" fmla="*/ 373348 w 4543952"/>
                  <a:gd name="connsiteY454" fmla="*/ 505181 h 6858000"/>
                  <a:gd name="connsiteX455" fmla="*/ 385920 w 4543952"/>
                  <a:gd name="connsiteY455" fmla="*/ 462125 h 6858000"/>
                  <a:gd name="connsiteX456" fmla="*/ 387634 w 4543952"/>
                  <a:gd name="connsiteY456" fmla="*/ 453363 h 6858000"/>
                  <a:gd name="connsiteX457" fmla="*/ 388399 w 4543952"/>
                  <a:gd name="connsiteY457" fmla="*/ 340773 h 6858000"/>
                  <a:gd name="connsiteX458" fmla="*/ 350487 w 4543952"/>
                  <a:gd name="connsiteY458" fmla="*/ 200181 h 6858000"/>
                  <a:gd name="connsiteX459" fmla="*/ 342485 w 4543952"/>
                  <a:gd name="connsiteY459" fmla="*/ 176938 h 6858000"/>
                  <a:gd name="connsiteX460" fmla="*/ 328579 w 4543952"/>
                  <a:gd name="connsiteY460" fmla="*/ 63586 h 6858000"/>
                  <a:gd name="connsiteX461" fmla="*/ 314480 w 4543952"/>
                  <a:gd name="connsiteY461" fmla="*/ 281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Lst>
                <a:rect l="l" t="t" r="r" b="b"/>
                <a:pathLst>
                  <a:path w="4543952" h="6858000">
                    <a:moveTo>
                      <a:pt x="328959" y="6564619"/>
                    </a:moveTo>
                    <a:lnTo>
                      <a:pt x="306480" y="6588624"/>
                    </a:lnTo>
                    <a:cubicBezTo>
                      <a:pt x="298003" y="6597577"/>
                      <a:pt x="291954" y="6611341"/>
                      <a:pt x="289858" y="6625223"/>
                    </a:cubicBezTo>
                    <a:lnTo>
                      <a:pt x="289858" y="6625224"/>
                    </a:lnTo>
                    <a:lnTo>
                      <a:pt x="289870" y="6645551"/>
                    </a:lnTo>
                    <a:lnTo>
                      <a:pt x="296953" y="6662539"/>
                    </a:lnTo>
                    <a:lnTo>
                      <a:pt x="296953" y="6662541"/>
                    </a:lnTo>
                    <a:lnTo>
                      <a:pt x="296954" y="6662543"/>
                    </a:lnTo>
                    <a:lnTo>
                      <a:pt x="311551" y="6702975"/>
                    </a:lnTo>
                    <a:lnTo>
                      <a:pt x="297715" y="6742551"/>
                    </a:lnTo>
                    <a:lnTo>
                      <a:pt x="297714" y="6742554"/>
                    </a:lnTo>
                    <a:lnTo>
                      <a:pt x="283011" y="6776799"/>
                    </a:lnTo>
                    <a:lnTo>
                      <a:pt x="278238" y="6812061"/>
                    </a:lnTo>
                    <a:lnTo>
                      <a:pt x="278237" y="6812062"/>
                    </a:lnTo>
                    <a:lnTo>
                      <a:pt x="278237" y="6812063"/>
                    </a:lnTo>
                    <a:lnTo>
                      <a:pt x="278238" y="6812061"/>
                    </a:lnTo>
                    <a:lnTo>
                      <a:pt x="297714" y="6742554"/>
                    </a:lnTo>
                    <a:lnTo>
                      <a:pt x="297715" y="6742552"/>
                    </a:lnTo>
                    <a:cubicBezTo>
                      <a:pt x="306003" y="6729218"/>
                      <a:pt x="311147" y="6716168"/>
                      <a:pt x="311551" y="6702976"/>
                    </a:cubicBezTo>
                    <a:lnTo>
                      <a:pt x="311551" y="6702975"/>
                    </a:lnTo>
                    <a:lnTo>
                      <a:pt x="308405" y="6683026"/>
                    </a:lnTo>
                    <a:lnTo>
                      <a:pt x="296954" y="6662543"/>
                    </a:lnTo>
                    <a:lnTo>
                      <a:pt x="296953" y="6662540"/>
                    </a:lnTo>
                    <a:lnTo>
                      <a:pt x="296953" y="6662539"/>
                    </a:lnTo>
                    <a:lnTo>
                      <a:pt x="289858" y="6625224"/>
                    </a:lnTo>
                    <a:lnTo>
                      <a:pt x="306480" y="6588625"/>
                    </a:lnTo>
                    <a:cubicBezTo>
                      <a:pt x="312576" y="6582146"/>
                      <a:pt x="318672" y="6575478"/>
                      <a:pt x="328959" y="6564620"/>
                    </a:cubicBezTo>
                    <a:close/>
                    <a:moveTo>
                      <a:pt x="248638" y="6438980"/>
                    </a:moveTo>
                    <a:cubicBezTo>
                      <a:pt x="258140" y="6444076"/>
                      <a:pt x="265617" y="6451649"/>
                      <a:pt x="268569" y="6463840"/>
                    </a:cubicBezTo>
                    <a:lnTo>
                      <a:pt x="268572" y="6463848"/>
                    </a:lnTo>
                    <a:lnTo>
                      <a:pt x="279556" y="6508051"/>
                    </a:lnTo>
                    <a:lnTo>
                      <a:pt x="282367" y="6513011"/>
                    </a:lnTo>
                    <a:lnTo>
                      <a:pt x="284834" y="6521803"/>
                    </a:lnTo>
                    <a:lnTo>
                      <a:pt x="301172" y="6546194"/>
                    </a:lnTo>
                    <a:lnTo>
                      <a:pt x="301172" y="6546193"/>
                    </a:lnTo>
                    <a:lnTo>
                      <a:pt x="282367" y="6513011"/>
                    </a:lnTo>
                    <a:lnTo>
                      <a:pt x="268572" y="6463848"/>
                    </a:lnTo>
                    <a:lnTo>
                      <a:pt x="268569" y="6463839"/>
                    </a:lnTo>
                    <a:close/>
                    <a:moveTo>
                      <a:pt x="166047" y="6392242"/>
                    </a:moveTo>
                    <a:lnTo>
                      <a:pt x="173364" y="6407332"/>
                    </a:lnTo>
                    <a:lnTo>
                      <a:pt x="173364" y="6407331"/>
                    </a:lnTo>
                    <a:close/>
                    <a:moveTo>
                      <a:pt x="401733" y="4221390"/>
                    </a:moveTo>
                    <a:lnTo>
                      <a:pt x="396017" y="4253013"/>
                    </a:lnTo>
                    <a:cubicBezTo>
                      <a:pt x="383824" y="4277400"/>
                      <a:pt x="368204" y="4300069"/>
                      <a:pt x="356201" y="4324644"/>
                    </a:cubicBezTo>
                    <a:cubicBezTo>
                      <a:pt x="350487" y="4336456"/>
                      <a:pt x="347439" y="4350553"/>
                      <a:pt x="347247" y="4363889"/>
                    </a:cubicBezTo>
                    <a:lnTo>
                      <a:pt x="347247" y="4363890"/>
                    </a:lnTo>
                    <a:cubicBezTo>
                      <a:pt x="346295" y="4403325"/>
                      <a:pt x="346295" y="4442761"/>
                      <a:pt x="348009" y="4482004"/>
                    </a:cubicBezTo>
                    <a:cubicBezTo>
                      <a:pt x="350677" y="4546776"/>
                      <a:pt x="351249" y="4612500"/>
                      <a:pt x="408019" y="4659174"/>
                    </a:cubicBezTo>
                    <a:cubicBezTo>
                      <a:pt x="412591" y="4662986"/>
                      <a:pt x="415259" y="4671176"/>
                      <a:pt x="416021" y="4677655"/>
                    </a:cubicBezTo>
                    <a:cubicBezTo>
                      <a:pt x="419640" y="4707564"/>
                      <a:pt x="420022" y="4738235"/>
                      <a:pt x="425928" y="4767764"/>
                    </a:cubicBezTo>
                    <a:lnTo>
                      <a:pt x="427237" y="4800482"/>
                    </a:lnTo>
                    <a:lnTo>
                      <a:pt x="412401" y="4828915"/>
                    </a:lnTo>
                    <a:cubicBezTo>
                      <a:pt x="404115" y="4837702"/>
                      <a:pt x="397114" y="4847213"/>
                      <a:pt x="391971" y="4857316"/>
                    </a:cubicBezTo>
                    <a:lnTo>
                      <a:pt x="390221" y="4863342"/>
                    </a:lnTo>
                    <a:lnTo>
                      <a:pt x="387469" y="4867613"/>
                    </a:lnTo>
                    <a:lnTo>
                      <a:pt x="382691" y="4889274"/>
                    </a:lnTo>
                    <a:lnTo>
                      <a:pt x="382691" y="4889275"/>
                    </a:lnTo>
                    <a:cubicBezTo>
                      <a:pt x="382122" y="4896713"/>
                      <a:pt x="382634" y="4904357"/>
                      <a:pt x="384396" y="4912168"/>
                    </a:cubicBezTo>
                    <a:lnTo>
                      <a:pt x="385799" y="4933804"/>
                    </a:lnTo>
                    <a:lnTo>
                      <a:pt x="378247" y="4957452"/>
                    </a:lnTo>
                    <a:lnTo>
                      <a:pt x="360964" y="4987036"/>
                    </a:lnTo>
                    <a:cubicBezTo>
                      <a:pt x="349725" y="5003800"/>
                      <a:pt x="335627" y="5022851"/>
                      <a:pt x="334485" y="5041520"/>
                    </a:cubicBezTo>
                    <a:cubicBezTo>
                      <a:pt x="333557" y="5057380"/>
                      <a:pt x="327458" y="5072410"/>
                      <a:pt x="321371" y="5087422"/>
                    </a:cubicBezTo>
                    <a:lnTo>
                      <a:pt x="321364" y="5087449"/>
                    </a:lnTo>
                    <a:lnTo>
                      <a:pt x="315482" y="5102460"/>
                    </a:lnTo>
                    <a:lnTo>
                      <a:pt x="308338" y="5133219"/>
                    </a:lnTo>
                    <a:lnTo>
                      <a:pt x="308337" y="5133223"/>
                    </a:lnTo>
                    <a:lnTo>
                      <a:pt x="308337" y="5133224"/>
                    </a:lnTo>
                    <a:lnTo>
                      <a:pt x="315052" y="5166113"/>
                    </a:lnTo>
                    <a:lnTo>
                      <a:pt x="314362" y="5172089"/>
                    </a:lnTo>
                    <a:cubicBezTo>
                      <a:pt x="313481" y="5174399"/>
                      <a:pt x="312290" y="5176875"/>
                      <a:pt x="311814" y="5179066"/>
                    </a:cubicBezTo>
                    <a:lnTo>
                      <a:pt x="311814" y="5179067"/>
                    </a:lnTo>
                    <a:cubicBezTo>
                      <a:pt x="304574" y="5214121"/>
                      <a:pt x="311624" y="5247078"/>
                      <a:pt x="335437" y="5272796"/>
                    </a:cubicBezTo>
                    <a:lnTo>
                      <a:pt x="360397" y="5321350"/>
                    </a:lnTo>
                    <a:lnTo>
                      <a:pt x="364317" y="5355013"/>
                    </a:lnTo>
                    <a:lnTo>
                      <a:pt x="359440" y="5385383"/>
                    </a:lnTo>
                    <a:cubicBezTo>
                      <a:pt x="356201" y="5398720"/>
                      <a:pt x="353915" y="5412056"/>
                      <a:pt x="351249" y="5425581"/>
                    </a:cubicBezTo>
                    <a:cubicBezTo>
                      <a:pt x="347439" y="5443869"/>
                      <a:pt x="343437" y="5462350"/>
                      <a:pt x="339627" y="5480636"/>
                    </a:cubicBezTo>
                    <a:cubicBezTo>
                      <a:pt x="337722" y="5489496"/>
                      <a:pt x="335151" y="5498831"/>
                      <a:pt x="335103" y="5507666"/>
                    </a:cubicBezTo>
                    <a:lnTo>
                      <a:pt x="335103" y="5507667"/>
                    </a:lnTo>
                    <a:lnTo>
                      <a:pt x="337324" y="5520421"/>
                    </a:lnTo>
                    <a:lnTo>
                      <a:pt x="345722" y="5531691"/>
                    </a:lnTo>
                    <a:lnTo>
                      <a:pt x="345723" y="5531693"/>
                    </a:lnTo>
                    <a:lnTo>
                      <a:pt x="355869" y="5547577"/>
                    </a:lnTo>
                    <a:lnTo>
                      <a:pt x="346295" y="5562745"/>
                    </a:lnTo>
                    <a:cubicBezTo>
                      <a:pt x="303622" y="5600466"/>
                      <a:pt x="276951" y="5646188"/>
                      <a:pt x="275047" y="5704482"/>
                    </a:cubicBezTo>
                    <a:cubicBezTo>
                      <a:pt x="274665" y="5716484"/>
                      <a:pt x="271999" y="5728677"/>
                      <a:pt x="269141" y="5740487"/>
                    </a:cubicBezTo>
                    <a:cubicBezTo>
                      <a:pt x="267426" y="5747727"/>
                      <a:pt x="265520" y="5756492"/>
                      <a:pt x="260376" y="5760872"/>
                    </a:cubicBezTo>
                    <a:cubicBezTo>
                      <a:pt x="221133" y="5794973"/>
                      <a:pt x="193890" y="5837456"/>
                      <a:pt x="171981" y="5883750"/>
                    </a:cubicBezTo>
                    <a:lnTo>
                      <a:pt x="171979" y="5883755"/>
                    </a:lnTo>
                    <a:lnTo>
                      <a:pt x="160957" y="5909350"/>
                    </a:lnTo>
                    <a:lnTo>
                      <a:pt x="154076" y="5935945"/>
                    </a:lnTo>
                    <a:lnTo>
                      <a:pt x="154075" y="5935948"/>
                    </a:lnTo>
                    <a:lnTo>
                      <a:pt x="154075" y="5935949"/>
                    </a:lnTo>
                    <a:lnTo>
                      <a:pt x="154242" y="5964476"/>
                    </a:lnTo>
                    <a:lnTo>
                      <a:pt x="157695" y="5993289"/>
                    </a:lnTo>
                    <a:lnTo>
                      <a:pt x="157695" y="5993291"/>
                    </a:lnTo>
                    <a:cubicBezTo>
                      <a:pt x="158837" y="6004531"/>
                      <a:pt x="158647" y="6017485"/>
                      <a:pt x="164171" y="6026440"/>
                    </a:cubicBezTo>
                    <a:cubicBezTo>
                      <a:pt x="181508" y="6054825"/>
                      <a:pt x="200176" y="6082258"/>
                      <a:pt x="220371" y="6108738"/>
                    </a:cubicBezTo>
                    <a:lnTo>
                      <a:pt x="234064" y="6133314"/>
                    </a:lnTo>
                    <a:lnTo>
                      <a:pt x="218468" y="6155599"/>
                    </a:lnTo>
                    <a:lnTo>
                      <a:pt x="218465" y="6155601"/>
                    </a:lnTo>
                    <a:cubicBezTo>
                      <a:pt x="196176" y="6175796"/>
                      <a:pt x="184556" y="6200943"/>
                      <a:pt x="179794" y="6228755"/>
                    </a:cubicBezTo>
                    <a:cubicBezTo>
                      <a:pt x="172363" y="6272763"/>
                      <a:pt x="166077" y="6317150"/>
                      <a:pt x="162457" y="6361538"/>
                    </a:cubicBezTo>
                    <a:lnTo>
                      <a:pt x="162457" y="6361539"/>
                    </a:lnTo>
                    <a:lnTo>
                      <a:pt x="179794" y="6228756"/>
                    </a:lnTo>
                    <a:cubicBezTo>
                      <a:pt x="184556" y="6200944"/>
                      <a:pt x="196176" y="6175797"/>
                      <a:pt x="218465" y="6155602"/>
                    </a:cubicBezTo>
                    <a:lnTo>
                      <a:pt x="218468" y="6155599"/>
                    </a:lnTo>
                    <a:lnTo>
                      <a:pt x="230364" y="6143189"/>
                    </a:lnTo>
                    <a:lnTo>
                      <a:pt x="234064" y="6133314"/>
                    </a:lnTo>
                    <a:lnTo>
                      <a:pt x="234064" y="6133313"/>
                    </a:lnTo>
                    <a:cubicBezTo>
                      <a:pt x="233993" y="6126883"/>
                      <a:pt x="229039" y="6120073"/>
                      <a:pt x="220371" y="6108737"/>
                    </a:cubicBezTo>
                    <a:cubicBezTo>
                      <a:pt x="200176" y="6082257"/>
                      <a:pt x="181508" y="6054824"/>
                      <a:pt x="164171" y="6026439"/>
                    </a:cubicBezTo>
                    <a:cubicBezTo>
                      <a:pt x="158647" y="6017484"/>
                      <a:pt x="158837" y="6004530"/>
                      <a:pt x="157695" y="5993290"/>
                    </a:cubicBezTo>
                    <a:lnTo>
                      <a:pt x="157695" y="5993289"/>
                    </a:lnTo>
                    <a:lnTo>
                      <a:pt x="154075" y="5935949"/>
                    </a:lnTo>
                    <a:lnTo>
                      <a:pt x="154076" y="5935945"/>
                    </a:lnTo>
                    <a:lnTo>
                      <a:pt x="171979" y="5883755"/>
                    </a:lnTo>
                    <a:lnTo>
                      <a:pt x="171981" y="5883751"/>
                    </a:lnTo>
                    <a:cubicBezTo>
                      <a:pt x="193890" y="5837457"/>
                      <a:pt x="221133" y="5794974"/>
                      <a:pt x="260376" y="5760873"/>
                    </a:cubicBezTo>
                    <a:cubicBezTo>
                      <a:pt x="265520" y="5756493"/>
                      <a:pt x="267426" y="5747728"/>
                      <a:pt x="269141" y="5740488"/>
                    </a:cubicBezTo>
                    <a:cubicBezTo>
                      <a:pt x="271999" y="5728678"/>
                      <a:pt x="274665" y="5716485"/>
                      <a:pt x="275047" y="5704483"/>
                    </a:cubicBezTo>
                    <a:cubicBezTo>
                      <a:pt x="276951" y="5646189"/>
                      <a:pt x="303622" y="5600467"/>
                      <a:pt x="346295" y="5562746"/>
                    </a:cubicBezTo>
                    <a:cubicBezTo>
                      <a:pt x="352392" y="5557317"/>
                      <a:pt x="355774" y="5552507"/>
                      <a:pt x="355869" y="5547578"/>
                    </a:cubicBezTo>
                    <a:lnTo>
                      <a:pt x="355869" y="5547577"/>
                    </a:lnTo>
                    <a:cubicBezTo>
                      <a:pt x="355964" y="5542648"/>
                      <a:pt x="352773" y="5537599"/>
                      <a:pt x="345723" y="5531692"/>
                    </a:cubicBezTo>
                    <a:lnTo>
                      <a:pt x="345722" y="5531691"/>
                    </a:lnTo>
                    <a:lnTo>
                      <a:pt x="335103" y="5507667"/>
                    </a:lnTo>
                    <a:lnTo>
                      <a:pt x="339627" y="5480637"/>
                    </a:lnTo>
                    <a:cubicBezTo>
                      <a:pt x="343437" y="5462351"/>
                      <a:pt x="347439" y="5443870"/>
                      <a:pt x="351249" y="5425582"/>
                    </a:cubicBezTo>
                    <a:cubicBezTo>
                      <a:pt x="353915" y="5412057"/>
                      <a:pt x="356201" y="5398721"/>
                      <a:pt x="359440" y="5385384"/>
                    </a:cubicBezTo>
                    <a:cubicBezTo>
                      <a:pt x="361965" y="5375002"/>
                      <a:pt x="363668" y="5364882"/>
                      <a:pt x="364317" y="5355014"/>
                    </a:cubicBezTo>
                    <a:lnTo>
                      <a:pt x="364317" y="5355013"/>
                    </a:lnTo>
                    <a:lnTo>
                      <a:pt x="362870" y="5326162"/>
                    </a:lnTo>
                    <a:lnTo>
                      <a:pt x="360397" y="5321350"/>
                    </a:lnTo>
                    <a:lnTo>
                      <a:pt x="359341" y="5312287"/>
                    </a:lnTo>
                    <a:cubicBezTo>
                      <a:pt x="354789" y="5298594"/>
                      <a:pt x="347082" y="5285440"/>
                      <a:pt x="335437" y="5272795"/>
                    </a:cubicBezTo>
                    <a:cubicBezTo>
                      <a:pt x="323531" y="5259936"/>
                      <a:pt x="315815" y="5245268"/>
                      <a:pt x="311981" y="5229432"/>
                    </a:cubicBezTo>
                    <a:lnTo>
                      <a:pt x="311814" y="5179067"/>
                    </a:lnTo>
                    <a:lnTo>
                      <a:pt x="314362" y="5172090"/>
                    </a:lnTo>
                    <a:cubicBezTo>
                      <a:pt x="315243" y="5169780"/>
                      <a:pt x="315814" y="5167637"/>
                      <a:pt x="315052" y="5166113"/>
                    </a:cubicBezTo>
                    <a:lnTo>
                      <a:pt x="315052" y="5166112"/>
                    </a:lnTo>
                    <a:lnTo>
                      <a:pt x="308337" y="5133224"/>
                    </a:lnTo>
                    <a:lnTo>
                      <a:pt x="308338" y="5133219"/>
                    </a:lnTo>
                    <a:lnTo>
                      <a:pt x="321364" y="5087449"/>
                    </a:lnTo>
                    <a:lnTo>
                      <a:pt x="327270" y="5072375"/>
                    </a:lnTo>
                    <a:cubicBezTo>
                      <a:pt x="330949" y="5062299"/>
                      <a:pt x="333866" y="5052095"/>
                      <a:pt x="334485" y="5041521"/>
                    </a:cubicBezTo>
                    <a:cubicBezTo>
                      <a:pt x="335627" y="5022852"/>
                      <a:pt x="349725" y="5003801"/>
                      <a:pt x="360964" y="4987037"/>
                    </a:cubicBezTo>
                    <a:cubicBezTo>
                      <a:pt x="366751" y="4978392"/>
                      <a:pt x="372458" y="4970096"/>
                      <a:pt x="376969" y="4961455"/>
                    </a:cubicBezTo>
                    <a:lnTo>
                      <a:pt x="378247" y="4957452"/>
                    </a:lnTo>
                    <a:lnTo>
                      <a:pt x="381039" y="4952672"/>
                    </a:lnTo>
                    <a:lnTo>
                      <a:pt x="385799" y="4933804"/>
                    </a:lnTo>
                    <a:cubicBezTo>
                      <a:pt x="386468" y="4927121"/>
                      <a:pt x="386111" y="4919978"/>
                      <a:pt x="384396" y="4912167"/>
                    </a:cubicBezTo>
                    <a:lnTo>
                      <a:pt x="382691" y="4889274"/>
                    </a:lnTo>
                    <a:lnTo>
                      <a:pt x="390221" y="4863342"/>
                    </a:lnTo>
                    <a:lnTo>
                      <a:pt x="412401" y="4828916"/>
                    </a:lnTo>
                    <a:cubicBezTo>
                      <a:pt x="420784" y="4819963"/>
                      <a:pt x="425356" y="4810580"/>
                      <a:pt x="427237" y="4800483"/>
                    </a:cubicBezTo>
                    <a:lnTo>
                      <a:pt x="427237" y="4800482"/>
                    </a:lnTo>
                    <a:cubicBezTo>
                      <a:pt x="429119" y="4790385"/>
                      <a:pt x="428309" y="4779574"/>
                      <a:pt x="425928" y="4767763"/>
                    </a:cubicBezTo>
                    <a:cubicBezTo>
                      <a:pt x="420022" y="4738234"/>
                      <a:pt x="419640" y="4707563"/>
                      <a:pt x="416021" y="4677654"/>
                    </a:cubicBezTo>
                    <a:cubicBezTo>
                      <a:pt x="415259" y="4671175"/>
                      <a:pt x="412591" y="4662985"/>
                      <a:pt x="408019" y="4659173"/>
                    </a:cubicBezTo>
                    <a:cubicBezTo>
                      <a:pt x="351249" y="4612499"/>
                      <a:pt x="350677" y="4546775"/>
                      <a:pt x="348009" y="4482003"/>
                    </a:cubicBezTo>
                    <a:lnTo>
                      <a:pt x="347247" y="4363890"/>
                    </a:lnTo>
                    <a:lnTo>
                      <a:pt x="356201" y="4324645"/>
                    </a:lnTo>
                    <a:cubicBezTo>
                      <a:pt x="368204" y="4300070"/>
                      <a:pt x="383824" y="4277401"/>
                      <a:pt x="396017" y="4253014"/>
                    </a:cubicBezTo>
                    <a:cubicBezTo>
                      <a:pt x="400781" y="4243872"/>
                      <a:pt x="400971" y="4232060"/>
                      <a:pt x="401733" y="4221391"/>
                    </a:cubicBezTo>
                    <a:close/>
                    <a:moveTo>
                      <a:pt x="332842" y="2836171"/>
                    </a:moveTo>
                    <a:lnTo>
                      <a:pt x="332842" y="2836172"/>
                    </a:lnTo>
                    <a:cubicBezTo>
                      <a:pt x="336914" y="2839982"/>
                      <a:pt x="340200" y="2844316"/>
                      <a:pt x="341533" y="2848793"/>
                    </a:cubicBezTo>
                    <a:lnTo>
                      <a:pt x="358166" y="2903544"/>
                    </a:lnTo>
                    <a:lnTo>
                      <a:pt x="366072" y="2947858"/>
                    </a:lnTo>
                    <a:lnTo>
                      <a:pt x="366072" y="2947862"/>
                    </a:lnTo>
                    <a:lnTo>
                      <a:pt x="362488" y="2982147"/>
                    </a:lnTo>
                    <a:cubicBezTo>
                      <a:pt x="354392" y="3014152"/>
                      <a:pt x="350582" y="3045776"/>
                      <a:pt x="350796" y="3077400"/>
                    </a:cubicBezTo>
                    <a:lnTo>
                      <a:pt x="350796" y="3077401"/>
                    </a:lnTo>
                    <a:cubicBezTo>
                      <a:pt x="351010" y="3109025"/>
                      <a:pt x="355249" y="3140649"/>
                      <a:pt x="363250" y="3172654"/>
                    </a:cubicBezTo>
                    <a:cubicBezTo>
                      <a:pt x="389159" y="3276480"/>
                      <a:pt x="416591" y="3380305"/>
                      <a:pt x="410877" y="3489467"/>
                    </a:cubicBezTo>
                    <a:cubicBezTo>
                      <a:pt x="409925" y="3507563"/>
                      <a:pt x="421546" y="3529090"/>
                      <a:pt x="432976" y="3544713"/>
                    </a:cubicBezTo>
                    <a:cubicBezTo>
                      <a:pt x="438406" y="3552190"/>
                      <a:pt x="442585" y="3557715"/>
                      <a:pt x="445520" y="3562320"/>
                    </a:cubicBezTo>
                    <a:lnTo>
                      <a:pt x="450598" y="3574407"/>
                    </a:lnTo>
                    <a:lnTo>
                      <a:pt x="448246" y="3587173"/>
                    </a:lnTo>
                    <a:cubicBezTo>
                      <a:pt x="446228" y="3592231"/>
                      <a:pt x="442978" y="3598434"/>
                      <a:pt x="438500" y="3606816"/>
                    </a:cubicBezTo>
                    <a:cubicBezTo>
                      <a:pt x="434118" y="3614818"/>
                      <a:pt x="431452" y="3624724"/>
                      <a:pt x="424974" y="3630631"/>
                    </a:cubicBezTo>
                    <a:cubicBezTo>
                      <a:pt x="408496" y="3645681"/>
                      <a:pt x="402257" y="3662493"/>
                      <a:pt x="400733" y="3680162"/>
                    </a:cubicBezTo>
                    <a:lnTo>
                      <a:pt x="400733" y="3680163"/>
                    </a:lnTo>
                    <a:lnTo>
                      <a:pt x="404781" y="3734837"/>
                    </a:lnTo>
                    <a:lnTo>
                      <a:pt x="404399" y="3754651"/>
                    </a:lnTo>
                    <a:cubicBezTo>
                      <a:pt x="398399" y="3767129"/>
                      <a:pt x="396447" y="3778654"/>
                      <a:pt x="398042" y="3789775"/>
                    </a:cubicBezTo>
                    <a:lnTo>
                      <a:pt x="398042" y="3789776"/>
                    </a:lnTo>
                    <a:cubicBezTo>
                      <a:pt x="399638" y="3800896"/>
                      <a:pt x="404781" y="3811613"/>
                      <a:pt x="412973" y="3822472"/>
                    </a:cubicBezTo>
                    <a:lnTo>
                      <a:pt x="427308" y="3852619"/>
                    </a:lnTo>
                    <a:lnTo>
                      <a:pt x="417926" y="3885336"/>
                    </a:lnTo>
                    <a:lnTo>
                      <a:pt x="417925" y="3885337"/>
                    </a:lnTo>
                    <a:cubicBezTo>
                      <a:pt x="398494" y="3910103"/>
                      <a:pt x="388302" y="3935726"/>
                      <a:pt x="386040" y="3962158"/>
                    </a:cubicBezTo>
                    <a:lnTo>
                      <a:pt x="386040" y="3962159"/>
                    </a:lnTo>
                    <a:lnTo>
                      <a:pt x="388431" y="4002409"/>
                    </a:lnTo>
                    <a:lnTo>
                      <a:pt x="401733" y="4043837"/>
                    </a:lnTo>
                    <a:lnTo>
                      <a:pt x="401733" y="4043839"/>
                    </a:lnTo>
                    <a:lnTo>
                      <a:pt x="416855" y="4103825"/>
                    </a:lnTo>
                    <a:lnTo>
                      <a:pt x="405544" y="4165381"/>
                    </a:lnTo>
                    <a:lnTo>
                      <a:pt x="405543" y="4165382"/>
                    </a:lnTo>
                    <a:cubicBezTo>
                      <a:pt x="402114" y="4173479"/>
                      <a:pt x="401543" y="4182766"/>
                      <a:pt x="401638" y="4192386"/>
                    </a:cubicBezTo>
                    <a:lnTo>
                      <a:pt x="401638" y="4192387"/>
                    </a:lnTo>
                    <a:lnTo>
                      <a:pt x="405543" y="4165383"/>
                    </a:lnTo>
                    <a:lnTo>
                      <a:pt x="405544" y="4165381"/>
                    </a:lnTo>
                    <a:lnTo>
                      <a:pt x="414887" y="4134255"/>
                    </a:lnTo>
                    <a:lnTo>
                      <a:pt x="416855" y="4103825"/>
                    </a:lnTo>
                    <a:lnTo>
                      <a:pt x="416855" y="4103824"/>
                    </a:lnTo>
                    <a:cubicBezTo>
                      <a:pt x="415879" y="4083701"/>
                      <a:pt x="410497" y="4063841"/>
                      <a:pt x="401733" y="4043838"/>
                    </a:cubicBezTo>
                    <a:lnTo>
                      <a:pt x="401733" y="4043837"/>
                    </a:lnTo>
                    <a:lnTo>
                      <a:pt x="386040" y="3962159"/>
                    </a:lnTo>
                    <a:lnTo>
                      <a:pt x="395544" y="3923124"/>
                    </a:lnTo>
                    <a:cubicBezTo>
                      <a:pt x="400804" y="3910318"/>
                      <a:pt x="408210" y="3897721"/>
                      <a:pt x="417925" y="3885338"/>
                    </a:cubicBezTo>
                    <a:lnTo>
                      <a:pt x="417926" y="3885336"/>
                    </a:lnTo>
                    <a:lnTo>
                      <a:pt x="426528" y="3868763"/>
                    </a:lnTo>
                    <a:lnTo>
                      <a:pt x="427308" y="3852619"/>
                    </a:lnTo>
                    <a:lnTo>
                      <a:pt x="427308" y="3852618"/>
                    </a:lnTo>
                    <a:cubicBezTo>
                      <a:pt x="425642" y="3842045"/>
                      <a:pt x="420022" y="3831901"/>
                      <a:pt x="412973" y="3822471"/>
                    </a:cubicBezTo>
                    <a:lnTo>
                      <a:pt x="398042" y="3789775"/>
                    </a:lnTo>
                    <a:lnTo>
                      <a:pt x="404399" y="3754652"/>
                    </a:lnTo>
                    <a:cubicBezTo>
                      <a:pt x="407067" y="3749125"/>
                      <a:pt x="405733" y="3741315"/>
                      <a:pt x="404781" y="3734837"/>
                    </a:cubicBezTo>
                    <a:lnTo>
                      <a:pt x="404781" y="3734836"/>
                    </a:lnTo>
                    <a:lnTo>
                      <a:pt x="400733" y="3680163"/>
                    </a:lnTo>
                    <a:lnTo>
                      <a:pt x="407246" y="3654415"/>
                    </a:lnTo>
                    <a:cubicBezTo>
                      <a:pt x="411056" y="3646122"/>
                      <a:pt x="416735" y="3638157"/>
                      <a:pt x="424974" y="3630632"/>
                    </a:cubicBezTo>
                    <a:cubicBezTo>
                      <a:pt x="431452" y="3624725"/>
                      <a:pt x="434118" y="3614819"/>
                      <a:pt x="438500" y="3606817"/>
                    </a:cubicBezTo>
                    <a:cubicBezTo>
                      <a:pt x="447455" y="3590053"/>
                      <a:pt x="451503" y="3582004"/>
                      <a:pt x="450598" y="3574408"/>
                    </a:cubicBezTo>
                    <a:lnTo>
                      <a:pt x="450598" y="3574407"/>
                    </a:lnTo>
                    <a:cubicBezTo>
                      <a:pt x="449693" y="3566810"/>
                      <a:pt x="443835" y="3559667"/>
                      <a:pt x="432976" y="3544712"/>
                    </a:cubicBezTo>
                    <a:cubicBezTo>
                      <a:pt x="421546" y="3529089"/>
                      <a:pt x="409925" y="3507562"/>
                      <a:pt x="410877" y="3489466"/>
                    </a:cubicBezTo>
                    <a:cubicBezTo>
                      <a:pt x="416591" y="3380304"/>
                      <a:pt x="389159" y="3276479"/>
                      <a:pt x="363250" y="3172653"/>
                    </a:cubicBezTo>
                    <a:lnTo>
                      <a:pt x="350796" y="3077401"/>
                    </a:lnTo>
                    <a:lnTo>
                      <a:pt x="362488" y="2982148"/>
                    </a:lnTo>
                    <a:cubicBezTo>
                      <a:pt x="365441" y="2970575"/>
                      <a:pt x="366442" y="2959156"/>
                      <a:pt x="366072" y="2947862"/>
                    </a:cubicBezTo>
                    <a:lnTo>
                      <a:pt x="366072" y="2947861"/>
                    </a:lnTo>
                    <a:lnTo>
                      <a:pt x="366072" y="2947858"/>
                    </a:lnTo>
                    <a:lnTo>
                      <a:pt x="361441" y="2914327"/>
                    </a:lnTo>
                    <a:lnTo>
                      <a:pt x="358166" y="2903544"/>
                    </a:lnTo>
                    <a:lnTo>
                      <a:pt x="357138" y="2897784"/>
                    </a:lnTo>
                    <a:cubicBezTo>
                      <a:pt x="352392" y="2881306"/>
                      <a:pt x="346534" y="2865009"/>
                      <a:pt x="341533" y="2848792"/>
                    </a:cubicBezTo>
                    <a:close/>
                    <a:moveTo>
                      <a:pt x="296001" y="2745351"/>
                    </a:moveTo>
                    <a:lnTo>
                      <a:pt x="289670" y="2770757"/>
                    </a:lnTo>
                    <a:lnTo>
                      <a:pt x="290080" y="2778005"/>
                    </a:lnTo>
                    <a:lnTo>
                      <a:pt x="289301" y="2782304"/>
                    </a:lnTo>
                    <a:lnTo>
                      <a:pt x="290501" y="2785439"/>
                    </a:lnTo>
                    <a:lnTo>
                      <a:pt x="290929" y="2793022"/>
                    </a:lnTo>
                    <a:lnTo>
                      <a:pt x="300579" y="2811779"/>
                    </a:lnTo>
                    <a:lnTo>
                      <a:pt x="300582" y="2811786"/>
                    </a:lnTo>
                    <a:lnTo>
                      <a:pt x="300583" y="2811786"/>
                    </a:lnTo>
                    <a:lnTo>
                      <a:pt x="300579" y="2811779"/>
                    </a:lnTo>
                    <a:lnTo>
                      <a:pt x="290501" y="2785439"/>
                    </a:lnTo>
                    <a:lnTo>
                      <a:pt x="290080" y="2778005"/>
                    </a:lnTo>
                    <a:close/>
                    <a:moveTo>
                      <a:pt x="817328" y="1508457"/>
                    </a:moveTo>
                    <a:lnTo>
                      <a:pt x="845421" y="1596212"/>
                    </a:lnTo>
                    <a:cubicBezTo>
                      <a:pt x="847898" y="1604977"/>
                      <a:pt x="846373" y="1615835"/>
                      <a:pt x="843517" y="1624979"/>
                    </a:cubicBezTo>
                    <a:cubicBezTo>
                      <a:pt x="833801" y="1656222"/>
                      <a:pt x="809415" y="1676035"/>
                      <a:pt x="786935" y="1697752"/>
                    </a:cubicBezTo>
                    <a:cubicBezTo>
                      <a:pt x="777029" y="1707278"/>
                      <a:pt x="769981" y="1720422"/>
                      <a:pt x="764267" y="1733187"/>
                    </a:cubicBezTo>
                    <a:cubicBezTo>
                      <a:pt x="749595" y="1766334"/>
                      <a:pt x="736452" y="1800245"/>
                      <a:pt x="722546" y="1833774"/>
                    </a:cubicBezTo>
                    <a:cubicBezTo>
                      <a:pt x="721212" y="1837012"/>
                      <a:pt x="717783" y="1839678"/>
                      <a:pt x="714925" y="1842157"/>
                    </a:cubicBezTo>
                    <a:cubicBezTo>
                      <a:pt x="684824" y="1866921"/>
                      <a:pt x="654535" y="1891496"/>
                      <a:pt x="624434" y="1916453"/>
                    </a:cubicBezTo>
                    <a:cubicBezTo>
                      <a:pt x="618720" y="1921215"/>
                      <a:pt x="614528" y="1928075"/>
                      <a:pt x="609004" y="1933218"/>
                    </a:cubicBezTo>
                    <a:cubicBezTo>
                      <a:pt x="601384" y="1940458"/>
                      <a:pt x="594143" y="1949602"/>
                      <a:pt x="584999" y="1953412"/>
                    </a:cubicBezTo>
                    <a:cubicBezTo>
                      <a:pt x="556234" y="1965223"/>
                      <a:pt x="543850" y="1987893"/>
                      <a:pt x="538516" y="2016468"/>
                    </a:cubicBezTo>
                    <a:cubicBezTo>
                      <a:pt x="533563" y="2042569"/>
                      <a:pt x="529371" y="2068668"/>
                      <a:pt x="523657" y="2094577"/>
                    </a:cubicBezTo>
                    <a:cubicBezTo>
                      <a:pt x="516799" y="2126200"/>
                      <a:pt x="509369" y="2157635"/>
                      <a:pt x="500986" y="2188878"/>
                    </a:cubicBezTo>
                    <a:cubicBezTo>
                      <a:pt x="497366" y="2202403"/>
                      <a:pt x="493176" y="2216691"/>
                      <a:pt x="485746" y="2228313"/>
                    </a:cubicBezTo>
                    <a:cubicBezTo>
                      <a:pt x="465171" y="2260889"/>
                      <a:pt x="451265" y="2295752"/>
                      <a:pt x="456789" y="2334043"/>
                    </a:cubicBezTo>
                    <a:cubicBezTo>
                      <a:pt x="461171" y="2364714"/>
                      <a:pt x="449931" y="2390433"/>
                      <a:pt x="432404" y="2409484"/>
                    </a:cubicBezTo>
                    <a:cubicBezTo>
                      <a:pt x="424451" y="2418153"/>
                      <a:pt x="418938" y="2426976"/>
                      <a:pt x="415303" y="2435912"/>
                    </a:cubicBezTo>
                    <a:lnTo>
                      <a:pt x="415303" y="2435912"/>
                    </a:lnTo>
                    <a:lnTo>
                      <a:pt x="415303" y="2435912"/>
                    </a:lnTo>
                    <a:lnTo>
                      <a:pt x="414227" y="2440915"/>
                    </a:lnTo>
                    <a:lnTo>
                      <a:pt x="409472" y="2463016"/>
                    </a:lnTo>
                    <a:lnTo>
                      <a:pt x="409472" y="2463017"/>
                    </a:lnTo>
                    <a:lnTo>
                      <a:pt x="411535" y="2490550"/>
                    </a:lnTo>
                    <a:lnTo>
                      <a:pt x="418115" y="2518261"/>
                    </a:lnTo>
                    <a:lnTo>
                      <a:pt x="418115" y="2518264"/>
                    </a:lnTo>
                    <a:lnTo>
                      <a:pt x="421759" y="2545006"/>
                    </a:lnTo>
                    <a:lnTo>
                      <a:pt x="417545" y="2571033"/>
                    </a:lnTo>
                    <a:cubicBezTo>
                      <a:pt x="405543" y="2612944"/>
                      <a:pt x="372966" y="2640949"/>
                      <a:pt x="344391" y="2668000"/>
                    </a:cubicBezTo>
                    <a:cubicBezTo>
                      <a:pt x="320006" y="2691053"/>
                      <a:pt x="306290" y="2716962"/>
                      <a:pt x="296001" y="2745347"/>
                    </a:cubicBezTo>
                    <a:lnTo>
                      <a:pt x="296001" y="2745348"/>
                    </a:lnTo>
                    <a:cubicBezTo>
                      <a:pt x="306290" y="2716963"/>
                      <a:pt x="320006" y="2691054"/>
                      <a:pt x="344391" y="2668001"/>
                    </a:cubicBezTo>
                    <a:cubicBezTo>
                      <a:pt x="372966" y="2640950"/>
                      <a:pt x="405543" y="2612945"/>
                      <a:pt x="417545" y="2571034"/>
                    </a:cubicBezTo>
                    <a:cubicBezTo>
                      <a:pt x="420117" y="2561985"/>
                      <a:pt x="421593" y="2553555"/>
                      <a:pt x="421760" y="2545006"/>
                    </a:cubicBezTo>
                    <a:lnTo>
                      <a:pt x="421759" y="2545006"/>
                    </a:lnTo>
                    <a:lnTo>
                      <a:pt x="421760" y="2545005"/>
                    </a:lnTo>
                    <a:cubicBezTo>
                      <a:pt x="421926" y="2536456"/>
                      <a:pt x="420783" y="2527789"/>
                      <a:pt x="418115" y="2518263"/>
                    </a:cubicBezTo>
                    <a:lnTo>
                      <a:pt x="418115" y="2518261"/>
                    </a:lnTo>
                    <a:lnTo>
                      <a:pt x="409472" y="2463017"/>
                    </a:lnTo>
                    <a:lnTo>
                      <a:pt x="414227" y="2440915"/>
                    </a:lnTo>
                    <a:lnTo>
                      <a:pt x="415303" y="2435912"/>
                    </a:lnTo>
                    <a:lnTo>
                      <a:pt x="432404" y="2409485"/>
                    </a:lnTo>
                    <a:cubicBezTo>
                      <a:pt x="449931" y="2390434"/>
                      <a:pt x="461171" y="2364715"/>
                      <a:pt x="456789" y="2334044"/>
                    </a:cubicBezTo>
                    <a:cubicBezTo>
                      <a:pt x="451265" y="2295753"/>
                      <a:pt x="465171" y="2260890"/>
                      <a:pt x="485746" y="2228314"/>
                    </a:cubicBezTo>
                    <a:cubicBezTo>
                      <a:pt x="493176" y="2216692"/>
                      <a:pt x="497366" y="2202404"/>
                      <a:pt x="500986" y="2188879"/>
                    </a:cubicBezTo>
                    <a:cubicBezTo>
                      <a:pt x="509369" y="2157636"/>
                      <a:pt x="516799" y="2126201"/>
                      <a:pt x="523657" y="2094578"/>
                    </a:cubicBezTo>
                    <a:cubicBezTo>
                      <a:pt x="529371" y="2068669"/>
                      <a:pt x="533563" y="2042570"/>
                      <a:pt x="538516" y="2016469"/>
                    </a:cubicBezTo>
                    <a:cubicBezTo>
                      <a:pt x="543850" y="1987894"/>
                      <a:pt x="556234" y="1965224"/>
                      <a:pt x="584999" y="1953413"/>
                    </a:cubicBezTo>
                    <a:cubicBezTo>
                      <a:pt x="594143" y="1949603"/>
                      <a:pt x="601384" y="1940459"/>
                      <a:pt x="609004" y="1933219"/>
                    </a:cubicBezTo>
                    <a:cubicBezTo>
                      <a:pt x="614528" y="1928076"/>
                      <a:pt x="618720" y="1921216"/>
                      <a:pt x="624434" y="1916454"/>
                    </a:cubicBezTo>
                    <a:cubicBezTo>
                      <a:pt x="654535" y="1891497"/>
                      <a:pt x="684824" y="1866922"/>
                      <a:pt x="714925" y="1842158"/>
                    </a:cubicBezTo>
                    <a:cubicBezTo>
                      <a:pt x="717783" y="1839679"/>
                      <a:pt x="721212" y="1837013"/>
                      <a:pt x="722546" y="1833775"/>
                    </a:cubicBezTo>
                    <a:cubicBezTo>
                      <a:pt x="736452" y="1800246"/>
                      <a:pt x="749596" y="1766335"/>
                      <a:pt x="764267" y="1733188"/>
                    </a:cubicBezTo>
                    <a:cubicBezTo>
                      <a:pt x="769981" y="1720423"/>
                      <a:pt x="777029" y="1707279"/>
                      <a:pt x="786936" y="1697753"/>
                    </a:cubicBezTo>
                    <a:cubicBezTo>
                      <a:pt x="809416" y="1676036"/>
                      <a:pt x="833801" y="1656223"/>
                      <a:pt x="843517" y="1624980"/>
                    </a:cubicBezTo>
                    <a:cubicBezTo>
                      <a:pt x="846374" y="1615836"/>
                      <a:pt x="847899" y="1604978"/>
                      <a:pt x="845422" y="1596213"/>
                    </a:cubicBezTo>
                    <a:close/>
                    <a:moveTo>
                      <a:pt x="798723" y="1459072"/>
                    </a:moveTo>
                    <a:lnTo>
                      <a:pt x="807941" y="1481571"/>
                    </a:lnTo>
                    <a:lnTo>
                      <a:pt x="798724" y="1459073"/>
                    </a:lnTo>
                    <a:close/>
                    <a:moveTo>
                      <a:pt x="779530" y="1268757"/>
                    </a:moveTo>
                    <a:lnTo>
                      <a:pt x="774363" y="1286068"/>
                    </a:lnTo>
                    <a:cubicBezTo>
                      <a:pt x="759789" y="1306929"/>
                      <a:pt x="753550" y="1328551"/>
                      <a:pt x="752025" y="1350626"/>
                    </a:cubicBezTo>
                    <a:lnTo>
                      <a:pt x="757620" y="1413839"/>
                    </a:lnTo>
                    <a:lnTo>
                      <a:pt x="752026" y="1350627"/>
                    </a:lnTo>
                    <a:cubicBezTo>
                      <a:pt x="753550" y="1328552"/>
                      <a:pt x="759790" y="1306929"/>
                      <a:pt x="774363" y="1286069"/>
                    </a:cubicBezTo>
                    <a:cubicBezTo>
                      <a:pt x="777506" y="1281688"/>
                      <a:pt x="779078" y="1275401"/>
                      <a:pt x="779530" y="1268757"/>
                    </a:cubicBezTo>
                    <a:close/>
                    <a:moveTo>
                      <a:pt x="837801" y="773034"/>
                    </a:moveTo>
                    <a:lnTo>
                      <a:pt x="829801" y="854378"/>
                    </a:lnTo>
                    <a:cubicBezTo>
                      <a:pt x="827515" y="878955"/>
                      <a:pt x="826753" y="903721"/>
                      <a:pt x="798747" y="915342"/>
                    </a:cubicBezTo>
                    <a:cubicBezTo>
                      <a:pt x="794365" y="917058"/>
                      <a:pt x="791127" y="922772"/>
                      <a:pt x="788269" y="927154"/>
                    </a:cubicBezTo>
                    <a:cubicBezTo>
                      <a:pt x="744261" y="994784"/>
                      <a:pt x="745405" y="1030979"/>
                      <a:pt x="791889" y="1097086"/>
                    </a:cubicBezTo>
                    <a:cubicBezTo>
                      <a:pt x="796651" y="1103944"/>
                      <a:pt x="800081" y="1118612"/>
                      <a:pt x="796271" y="1123184"/>
                    </a:cubicBezTo>
                    <a:cubicBezTo>
                      <a:pt x="780459" y="1142616"/>
                      <a:pt x="773411" y="1162953"/>
                      <a:pt x="771553" y="1184028"/>
                    </a:cubicBezTo>
                    <a:cubicBezTo>
                      <a:pt x="773411" y="1162953"/>
                      <a:pt x="780460" y="1142617"/>
                      <a:pt x="796272" y="1123185"/>
                    </a:cubicBezTo>
                    <a:cubicBezTo>
                      <a:pt x="800082" y="1118613"/>
                      <a:pt x="796652" y="1103945"/>
                      <a:pt x="791890" y="1097087"/>
                    </a:cubicBezTo>
                    <a:cubicBezTo>
                      <a:pt x="745406" y="1030980"/>
                      <a:pt x="744262" y="994785"/>
                      <a:pt x="788270" y="927155"/>
                    </a:cubicBezTo>
                    <a:cubicBezTo>
                      <a:pt x="791128" y="922773"/>
                      <a:pt x="794366" y="917059"/>
                      <a:pt x="798748" y="915343"/>
                    </a:cubicBezTo>
                    <a:cubicBezTo>
                      <a:pt x="826753" y="903722"/>
                      <a:pt x="827515" y="878956"/>
                      <a:pt x="829801" y="854379"/>
                    </a:cubicBezTo>
                    <a:cubicBezTo>
                      <a:pt x="832277" y="827329"/>
                      <a:pt x="835515" y="800276"/>
                      <a:pt x="837801" y="773035"/>
                    </a:cubicBezTo>
                    <a:close/>
                    <a:moveTo>
                      <a:pt x="782400" y="517850"/>
                    </a:moveTo>
                    <a:lnTo>
                      <a:pt x="791317" y="556046"/>
                    </a:lnTo>
                    <a:cubicBezTo>
                      <a:pt x="793413" y="564047"/>
                      <a:pt x="798937" y="572621"/>
                      <a:pt x="797795" y="580049"/>
                    </a:cubicBezTo>
                    <a:cubicBezTo>
                      <a:pt x="794461" y="601577"/>
                      <a:pt x="796890" y="622200"/>
                      <a:pt x="801176" y="642536"/>
                    </a:cubicBezTo>
                    <a:lnTo>
                      <a:pt x="813700" y="694927"/>
                    </a:lnTo>
                    <a:lnTo>
                      <a:pt x="801177" y="642537"/>
                    </a:lnTo>
                    <a:cubicBezTo>
                      <a:pt x="796891" y="622200"/>
                      <a:pt x="794462" y="601578"/>
                      <a:pt x="797796" y="580050"/>
                    </a:cubicBezTo>
                    <a:cubicBezTo>
                      <a:pt x="798938" y="572622"/>
                      <a:pt x="793414" y="564048"/>
                      <a:pt x="791318" y="556047"/>
                    </a:cubicBezTo>
                    <a:close/>
                    <a:moveTo>
                      <a:pt x="783887" y="313532"/>
                    </a:moveTo>
                    <a:lnTo>
                      <a:pt x="786245" y="324057"/>
                    </a:lnTo>
                    <a:cubicBezTo>
                      <a:pt x="786031" y="328963"/>
                      <a:pt x="785126" y="334583"/>
                      <a:pt x="784459" y="338869"/>
                    </a:cubicBezTo>
                    <a:lnTo>
                      <a:pt x="784454" y="338897"/>
                    </a:lnTo>
                    <a:lnTo>
                      <a:pt x="778363" y="367327"/>
                    </a:lnTo>
                    <a:lnTo>
                      <a:pt x="774553" y="395639"/>
                    </a:lnTo>
                    <a:lnTo>
                      <a:pt x="784454" y="338897"/>
                    </a:lnTo>
                    <a:lnTo>
                      <a:pt x="784460" y="338870"/>
                    </a:lnTo>
                    <a:cubicBezTo>
                      <a:pt x="785794" y="330298"/>
                      <a:pt x="788080" y="316389"/>
                      <a:pt x="783888" y="313533"/>
                    </a:cubicBezTo>
                    <a:close/>
                    <a:moveTo>
                      <a:pt x="761560" y="281567"/>
                    </a:moveTo>
                    <a:lnTo>
                      <a:pt x="766454" y="295414"/>
                    </a:lnTo>
                    <a:lnTo>
                      <a:pt x="766455" y="295414"/>
                    </a:lnTo>
                    <a:close/>
                    <a:moveTo>
                      <a:pt x="774880" y="24485"/>
                    </a:moveTo>
                    <a:lnTo>
                      <a:pt x="777142" y="74128"/>
                    </a:lnTo>
                    <a:cubicBezTo>
                      <a:pt x="775758" y="100173"/>
                      <a:pt x="771253" y="125875"/>
                      <a:pt x="767023" y="151568"/>
                    </a:cubicBezTo>
                    <a:lnTo>
                      <a:pt x="766824" y="153387"/>
                    </a:lnTo>
                    <a:lnTo>
                      <a:pt x="763010" y="177270"/>
                    </a:lnTo>
                    <a:lnTo>
                      <a:pt x="758551" y="228943"/>
                    </a:lnTo>
                    <a:lnTo>
                      <a:pt x="766824" y="153387"/>
                    </a:lnTo>
                    <a:lnTo>
                      <a:pt x="771220" y="125860"/>
                    </a:lnTo>
                    <a:cubicBezTo>
                      <a:pt x="773910" y="108702"/>
                      <a:pt x="776220" y="91491"/>
                      <a:pt x="777143" y="74128"/>
                    </a:cubicBezTo>
                    <a:close/>
                    <a:moveTo>
                      <a:pt x="313354" y="0"/>
                    </a:moveTo>
                    <a:lnTo>
                      <a:pt x="777461" y="0"/>
                    </a:lnTo>
                    <a:lnTo>
                      <a:pt x="774743" y="21485"/>
                    </a:lnTo>
                    <a:lnTo>
                      <a:pt x="777461" y="0"/>
                    </a:lnTo>
                    <a:lnTo>
                      <a:pt x="4543952" y="1"/>
                    </a:lnTo>
                    <a:lnTo>
                      <a:pt x="4543952" y="6858000"/>
                    </a:lnTo>
                    <a:lnTo>
                      <a:pt x="284400" y="6858000"/>
                    </a:lnTo>
                    <a:lnTo>
                      <a:pt x="112147" y="6858000"/>
                    </a:lnTo>
                    <a:lnTo>
                      <a:pt x="102447" y="6815515"/>
                    </a:lnTo>
                    <a:cubicBezTo>
                      <a:pt x="96923" y="6793034"/>
                      <a:pt x="87016" y="6771318"/>
                      <a:pt x="83396" y="6748457"/>
                    </a:cubicBezTo>
                    <a:cubicBezTo>
                      <a:pt x="74824" y="6694163"/>
                      <a:pt x="68728" y="6639487"/>
                      <a:pt x="61870" y="6584811"/>
                    </a:cubicBezTo>
                    <a:cubicBezTo>
                      <a:pt x="54821" y="6528423"/>
                      <a:pt x="47391" y="6472224"/>
                      <a:pt x="41105" y="6415832"/>
                    </a:cubicBezTo>
                    <a:cubicBezTo>
                      <a:pt x="37865" y="6384971"/>
                      <a:pt x="37295" y="6353918"/>
                      <a:pt x="34247" y="6323057"/>
                    </a:cubicBezTo>
                    <a:cubicBezTo>
                      <a:pt x="31579" y="6296004"/>
                      <a:pt x="26626" y="6269143"/>
                      <a:pt x="23386" y="6242092"/>
                    </a:cubicBezTo>
                    <a:cubicBezTo>
                      <a:pt x="20720" y="6218659"/>
                      <a:pt x="19196" y="6195036"/>
                      <a:pt x="16528" y="6171604"/>
                    </a:cubicBezTo>
                    <a:cubicBezTo>
                      <a:pt x="12148" y="6134074"/>
                      <a:pt x="7194" y="6096735"/>
                      <a:pt x="2622" y="6059396"/>
                    </a:cubicBezTo>
                    <a:lnTo>
                      <a:pt x="0" y="6041768"/>
                    </a:lnTo>
                    <a:lnTo>
                      <a:pt x="0" y="6000936"/>
                    </a:lnTo>
                    <a:lnTo>
                      <a:pt x="3670" y="5957594"/>
                    </a:lnTo>
                    <a:lnTo>
                      <a:pt x="0" y="5912510"/>
                    </a:lnTo>
                    <a:lnTo>
                      <a:pt x="0" y="5886400"/>
                    </a:lnTo>
                    <a:lnTo>
                      <a:pt x="1098" y="5864317"/>
                    </a:lnTo>
                    <a:cubicBezTo>
                      <a:pt x="7576" y="5839360"/>
                      <a:pt x="16720" y="5815168"/>
                      <a:pt x="24720" y="5790591"/>
                    </a:cubicBezTo>
                    <a:cubicBezTo>
                      <a:pt x="25672" y="5787923"/>
                      <a:pt x="25864" y="5784685"/>
                      <a:pt x="26434" y="5781829"/>
                    </a:cubicBezTo>
                    <a:cubicBezTo>
                      <a:pt x="29675" y="5765634"/>
                      <a:pt x="32913" y="5749633"/>
                      <a:pt x="35771" y="5733439"/>
                    </a:cubicBezTo>
                    <a:cubicBezTo>
                      <a:pt x="37295" y="5724677"/>
                      <a:pt x="37485" y="5715722"/>
                      <a:pt x="38819" y="5706958"/>
                    </a:cubicBezTo>
                    <a:cubicBezTo>
                      <a:pt x="44153" y="5673049"/>
                      <a:pt x="35199" y="5635710"/>
                      <a:pt x="58250" y="5606371"/>
                    </a:cubicBezTo>
                    <a:cubicBezTo>
                      <a:pt x="73110" y="5587320"/>
                      <a:pt x="69680" y="5568841"/>
                      <a:pt x="67394" y="5548459"/>
                    </a:cubicBezTo>
                    <a:cubicBezTo>
                      <a:pt x="65680" y="5533026"/>
                      <a:pt x="66252" y="5517214"/>
                      <a:pt x="66060" y="5501593"/>
                    </a:cubicBezTo>
                    <a:cubicBezTo>
                      <a:pt x="65490" y="5474160"/>
                      <a:pt x="65298" y="5446727"/>
                      <a:pt x="64346" y="5419294"/>
                    </a:cubicBezTo>
                    <a:cubicBezTo>
                      <a:pt x="63966" y="5410530"/>
                      <a:pt x="59202" y="5401578"/>
                      <a:pt x="59964" y="5393004"/>
                    </a:cubicBezTo>
                    <a:cubicBezTo>
                      <a:pt x="63584" y="5353378"/>
                      <a:pt x="69300" y="5313753"/>
                      <a:pt x="72538" y="5274128"/>
                    </a:cubicBezTo>
                    <a:cubicBezTo>
                      <a:pt x="74442" y="5251649"/>
                      <a:pt x="70824" y="5228596"/>
                      <a:pt x="73490" y="5206307"/>
                    </a:cubicBezTo>
                    <a:cubicBezTo>
                      <a:pt x="76538" y="5180590"/>
                      <a:pt x="84348" y="5155444"/>
                      <a:pt x="89113" y="5129915"/>
                    </a:cubicBezTo>
                    <a:cubicBezTo>
                      <a:pt x="90445" y="5122866"/>
                      <a:pt x="88731" y="5115056"/>
                      <a:pt x="88351" y="5107626"/>
                    </a:cubicBezTo>
                    <a:cubicBezTo>
                      <a:pt x="87968" y="5099244"/>
                      <a:pt x="87206" y="5091051"/>
                      <a:pt x="87016" y="5082669"/>
                    </a:cubicBezTo>
                    <a:cubicBezTo>
                      <a:pt x="86634" y="5057140"/>
                      <a:pt x="87206" y="5031613"/>
                      <a:pt x="85872" y="5006085"/>
                    </a:cubicBezTo>
                    <a:cubicBezTo>
                      <a:pt x="85110" y="4990464"/>
                      <a:pt x="77300" y="4974081"/>
                      <a:pt x="80158" y="4959601"/>
                    </a:cubicBezTo>
                    <a:cubicBezTo>
                      <a:pt x="85682" y="4930074"/>
                      <a:pt x="73300" y="4900545"/>
                      <a:pt x="83586" y="4871018"/>
                    </a:cubicBezTo>
                    <a:cubicBezTo>
                      <a:pt x="86634" y="4861872"/>
                      <a:pt x="79014" y="4849299"/>
                      <a:pt x="78634" y="4838249"/>
                    </a:cubicBezTo>
                    <a:cubicBezTo>
                      <a:pt x="77682" y="4810626"/>
                      <a:pt x="77872" y="4783003"/>
                      <a:pt x="78062" y="4755380"/>
                    </a:cubicBezTo>
                    <a:cubicBezTo>
                      <a:pt x="78252" y="4730613"/>
                      <a:pt x="75586" y="4704894"/>
                      <a:pt x="80920" y="4681082"/>
                    </a:cubicBezTo>
                    <a:cubicBezTo>
                      <a:pt x="86634" y="4656125"/>
                      <a:pt x="85872" y="4633646"/>
                      <a:pt x="79396" y="4609451"/>
                    </a:cubicBezTo>
                    <a:cubicBezTo>
                      <a:pt x="75014" y="4592877"/>
                      <a:pt x="74442" y="4575350"/>
                      <a:pt x="73110" y="4558206"/>
                    </a:cubicBezTo>
                    <a:cubicBezTo>
                      <a:pt x="71586" y="4539727"/>
                      <a:pt x="75586" y="4519342"/>
                      <a:pt x="69300" y="4502578"/>
                    </a:cubicBezTo>
                    <a:cubicBezTo>
                      <a:pt x="50629" y="4452664"/>
                      <a:pt x="46629" y="4401418"/>
                      <a:pt x="46629" y="4349221"/>
                    </a:cubicBezTo>
                    <a:cubicBezTo>
                      <a:pt x="46629" y="4339694"/>
                      <a:pt x="49295" y="4329978"/>
                      <a:pt x="52153" y="4320836"/>
                    </a:cubicBezTo>
                    <a:cubicBezTo>
                      <a:pt x="69300" y="4267492"/>
                      <a:pt x="67776" y="4213960"/>
                      <a:pt x="57297" y="4159666"/>
                    </a:cubicBezTo>
                    <a:cubicBezTo>
                      <a:pt x="55011" y="4148426"/>
                      <a:pt x="54629" y="4135853"/>
                      <a:pt x="56915" y="4124613"/>
                    </a:cubicBezTo>
                    <a:cubicBezTo>
                      <a:pt x="63584" y="4092988"/>
                      <a:pt x="74634" y="4062317"/>
                      <a:pt x="79396" y="4030502"/>
                    </a:cubicBezTo>
                    <a:cubicBezTo>
                      <a:pt x="87206" y="3977924"/>
                      <a:pt x="60918" y="3932393"/>
                      <a:pt x="43771" y="3885337"/>
                    </a:cubicBezTo>
                    <a:cubicBezTo>
                      <a:pt x="31627" y="3851760"/>
                      <a:pt x="8016" y="3821934"/>
                      <a:pt x="426" y="3786776"/>
                    </a:cubicBezTo>
                    <a:lnTo>
                      <a:pt x="0" y="3773896"/>
                    </a:lnTo>
                    <a:lnTo>
                      <a:pt x="0" y="3393881"/>
                    </a:lnTo>
                    <a:lnTo>
                      <a:pt x="11838" y="3359515"/>
                    </a:lnTo>
                    <a:cubicBezTo>
                      <a:pt x="14434" y="3346204"/>
                      <a:pt x="14910" y="3332773"/>
                      <a:pt x="12910" y="3318770"/>
                    </a:cubicBezTo>
                    <a:cubicBezTo>
                      <a:pt x="12243" y="3314103"/>
                      <a:pt x="9909" y="3308769"/>
                      <a:pt x="6718" y="3304078"/>
                    </a:cubicBezTo>
                    <a:lnTo>
                      <a:pt x="0" y="3297656"/>
                    </a:lnTo>
                    <a:lnTo>
                      <a:pt x="0" y="3207866"/>
                    </a:lnTo>
                    <a:lnTo>
                      <a:pt x="15553" y="3186770"/>
                    </a:lnTo>
                    <a:cubicBezTo>
                      <a:pt x="28483" y="3162328"/>
                      <a:pt x="30484" y="3134646"/>
                      <a:pt x="36341" y="3107499"/>
                    </a:cubicBezTo>
                    <a:cubicBezTo>
                      <a:pt x="41105" y="3085402"/>
                      <a:pt x="41295" y="3064826"/>
                      <a:pt x="38057" y="3042727"/>
                    </a:cubicBezTo>
                    <a:cubicBezTo>
                      <a:pt x="30817" y="2994721"/>
                      <a:pt x="41105" y="2948046"/>
                      <a:pt x="54249" y="2901942"/>
                    </a:cubicBezTo>
                    <a:cubicBezTo>
                      <a:pt x="63012" y="2871461"/>
                      <a:pt x="68346" y="2840218"/>
                      <a:pt x="77300" y="2809929"/>
                    </a:cubicBezTo>
                    <a:cubicBezTo>
                      <a:pt x="84158" y="2787258"/>
                      <a:pt x="92351" y="2764589"/>
                      <a:pt x="103399" y="2743825"/>
                    </a:cubicBezTo>
                    <a:cubicBezTo>
                      <a:pt x="119594" y="2713722"/>
                      <a:pt x="143978" y="2687435"/>
                      <a:pt x="137500" y="2649142"/>
                    </a:cubicBezTo>
                    <a:cubicBezTo>
                      <a:pt x="131786" y="2615420"/>
                      <a:pt x="143786" y="2584941"/>
                      <a:pt x="155217" y="2554078"/>
                    </a:cubicBezTo>
                    <a:cubicBezTo>
                      <a:pt x="163599" y="2531408"/>
                      <a:pt x="172173" y="2508741"/>
                      <a:pt x="177507" y="2485306"/>
                    </a:cubicBezTo>
                    <a:cubicBezTo>
                      <a:pt x="183794" y="2457491"/>
                      <a:pt x="181126" y="2426058"/>
                      <a:pt x="192748" y="2401291"/>
                    </a:cubicBezTo>
                    <a:cubicBezTo>
                      <a:pt x="204940" y="2375382"/>
                      <a:pt x="196748" y="2353858"/>
                      <a:pt x="193318" y="2330805"/>
                    </a:cubicBezTo>
                    <a:cubicBezTo>
                      <a:pt x="187984" y="2294038"/>
                      <a:pt x="178077" y="2257458"/>
                      <a:pt x="190652" y="2220311"/>
                    </a:cubicBezTo>
                    <a:cubicBezTo>
                      <a:pt x="205892" y="2175162"/>
                      <a:pt x="222275" y="2130392"/>
                      <a:pt x="236753" y="2085053"/>
                    </a:cubicBezTo>
                    <a:cubicBezTo>
                      <a:pt x="242280" y="2067524"/>
                      <a:pt x="244566" y="2048667"/>
                      <a:pt x="247042" y="2030377"/>
                    </a:cubicBezTo>
                    <a:cubicBezTo>
                      <a:pt x="249138" y="2013042"/>
                      <a:pt x="243804" y="1992278"/>
                      <a:pt x="251804" y="1978939"/>
                    </a:cubicBezTo>
                    <a:cubicBezTo>
                      <a:pt x="272379" y="1944648"/>
                      <a:pt x="282475" y="1909407"/>
                      <a:pt x="282475" y="1869779"/>
                    </a:cubicBezTo>
                    <a:cubicBezTo>
                      <a:pt x="282475" y="1854919"/>
                      <a:pt x="291049" y="1840440"/>
                      <a:pt x="292573" y="1825392"/>
                    </a:cubicBezTo>
                    <a:cubicBezTo>
                      <a:pt x="294477" y="1804815"/>
                      <a:pt x="299622" y="1781193"/>
                      <a:pt x="292381" y="1763286"/>
                    </a:cubicBezTo>
                    <a:cubicBezTo>
                      <a:pt x="275237" y="1721184"/>
                      <a:pt x="289525" y="1687085"/>
                      <a:pt x="306480" y="1650316"/>
                    </a:cubicBezTo>
                    <a:cubicBezTo>
                      <a:pt x="323244" y="1614119"/>
                      <a:pt x="336579" y="1576018"/>
                      <a:pt x="347629" y="1537536"/>
                    </a:cubicBezTo>
                    <a:cubicBezTo>
                      <a:pt x="351629" y="1523058"/>
                      <a:pt x="344961" y="1505723"/>
                      <a:pt x="343629" y="1489719"/>
                    </a:cubicBezTo>
                    <a:cubicBezTo>
                      <a:pt x="343247" y="1484003"/>
                      <a:pt x="342675" y="1477716"/>
                      <a:pt x="344581" y="1472574"/>
                    </a:cubicBezTo>
                    <a:cubicBezTo>
                      <a:pt x="362870" y="1422853"/>
                      <a:pt x="376776" y="1372367"/>
                      <a:pt x="367252" y="1318455"/>
                    </a:cubicBezTo>
                    <a:cubicBezTo>
                      <a:pt x="366298" y="1313503"/>
                      <a:pt x="368394" y="1307977"/>
                      <a:pt x="369728" y="1303023"/>
                    </a:cubicBezTo>
                    <a:cubicBezTo>
                      <a:pt x="376586" y="1278828"/>
                      <a:pt x="387444" y="1255205"/>
                      <a:pt x="389921" y="1230632"/>
                    </a:cubicBezTo>
                    <a:cubicBezTo>
                      <a:pt x="396017" y="1170050"/>
                      <a:pt x="398495" y="1109090"/>
                      <a:pt x="402495" y="1048124"/>
                    </a:cubicBezTo>
                    <a:cubicBezTo>
                      <a:pt x="402685" y="1044314"/>
                      <a:pt x="402685" y="1040314"/>
                      <a:pt x="404019" y="1036886"/>
                    </a:cubicBezTo>
                    <a:cubicBezTo>
                      <a:pt x="412211" y="1014405"/>
                      <a:pt x="409543" y="994784"/>
                      <a:pt x="393923" y="975732"/>
                    </a:cubicBezTo>
                    <a:cubicBezTo>
                      <a:pt x="387064" y="967349"/>
                      <a:pt x="383444" y="955919"/>
                      <a:pt x="379634" y="945443"/>
                    </a:cubicBezTo>
                    <a:cubicBezTo>
                      <a:pt x="373918" y="930010"/>
                      <a:pt x="368394" y="914199"/>
                      <a:pt x="364774" y="898197"/>
                    </a:cubicBezTo>
                    <a:cubicBezTo>
                      <a:pt x="361346" y="882383"/>
                      <a:pt x="356583" y="865429"/>
                      <a:pt x="359250" y="850188"/>
                    </a:cubicBezTo>
                    <a:cubicBezTo>
                      <a:pt x="364012" y="822755"/>
                      <a:pt x="374680" y="796654"/>
                      <a:pt x="381730" y="769604"/>
                    </a:cubicBezTo>
                    <a:cubicBezTo>
                      <a:pt x="384206" y="760269"/>
                      <a:pt x="383824" y="749981"/>
                      <a:pt x="384016" y="740267"/>
                    </a:cubicBezTo>
                    <a:cubicBezTo>
                      <a:pt x="384586" y="717976"/>
                      <a:pt x="379062" y="695115"/>
                      <a:pt x="394875" y="674922"/>
                    </a:cubicBezTo>
                    <a:cubicBezTo>
                      <a:pt x="409733" y="656254"/>
                      <a:pt x="405353" y="637391"/>
                      <a:pt x="394113" y="617771"/>
                    </a:cubicBezTo>
                    <a:cubicBezTo>
                      <a:pt x="386110" y="603672"/>
                      <a:pt x="379824" y="587671"/>
                      <a:pt x="376776" y="571859"/>
                    </a:cubicBezTo>
                    <a:cubicBezTo>
                      <a:pt x="372586" y="550140"/>
                      <a:pt x="370870" y="528614"/>
                      <a:pt x="373348" y="505181"/>
                    </a:cubicBezTo>
                    <a:cubicBezTo>
                      <a:pt x="375062" y="488606"/>
                      <a:pt x="375824" y="475080"/>
                      <a:pt x="385920" y="462125"/>
                    </a:cubicBezTo>
                    <a:cubicBezTo>
                      <a:pt x="387444" y="460031"/>
                      <a:pt x="387826" y="456221"/>
                      <a:pt x="387634" y="453363"/>
                    </a:cubicBezTo>
                    <a:cubicBezTo>
                      <a:pt x="384396" y="415834"/>
                      <a:pt x="386110" y="378685"/>
                      <a:pt x="388399" y="340773"/>
                    </a:cubicBezTo>
                    <a:cubicBezTo>
                      <a:pt x="391445" y="292578"/>
                      <a:pt x="382492" y="241900"/>
                      <a:pt x="350487" y="200181"/>
                    </a:cubicBezTo>
                    <a:cubicBezTo>
                      <a:pt x="345723" y="194084"/>
                      <a:pt x="343629" y="184940"/>
                      <a:pt x="342485" y="176938"/>
                    </a:cubicBezTo>
                    <a:cubicBezTo>
                      <a:pt x="337533" y="139218"/>
                      <a:pt x="334103" y="101307"/>
                      <a:pt x="328579" y="63586"/>
                    </a:cubicBezTo>
                    <a:cubicBezTo>
                      <a:pt x="325530" y="43011"/>
                      <a:pt x="322862" y="21485"/>
                      <a:pt x="314480" y="2816"/>
                    </a:cubicBez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4" name="Freeform: Shape 23">
                <a:extLst>
                  <a:ext uri="{FF2B5EF4-FFF2-40B4-BE49-F238E27FC236}">
                    <a16:creationId xmlns:a16="http://schemas.microsoft.com/office/drawing/2014/main" id="{C99245BA-7784-4E0D-ABE1-A4FB596E48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648048" y="0"/>
                <a:ext cx="4543952" cy="6858000"/>
              </a:xfrm>
              <a:custGeom>
                <a:avLst/>
                <a:gdLst>
                  <a:gd name="connsiteX0" fmla="*/ 328959 w 4543952"/>
                  <a:gd name="connsiteY0" fmla="*/ 6564619 h 6858000"/>
                  <a:gd name="connsiteX1" fmla="*/ 306480 w 4543952"/>
                  <a:gd name="connsiteY1" fmla="*/ 6588624 h 6858000"/>
                  <a:gd name="connsiteX2" fmla="*/ 289858 w 4543952"/>
                  <a:gd name="connsiteY2" fmla="*/ 6625223 h 6858000"/>
                  <a:gd name="connsiteX3" fmla="*/ 289858 w 4543952"/>
                  <a:gd name="connsiteY3" fmla="*/ 6625224 h 6858000"/>
                  <a:gd name="connsiteX4" fmla="*/ 289870 w 4543952"/>
                  <a:gd name="connsiteY4" fmla="*/ 6645551 h 6858000"/>
                  <a:gd name="connsiteX5" fmla="*/ 296953 w 4543952"/>
                  <a:gd name="connsiteY5" fmla="*/ 6662539 h 6858000"/>
                  <a:gd name="connsiteX6" fmla="*/ 296953 w 4543952"/>
                  <a:gd name="connsiteY6" fmla="*/ 6662541 h 6858000"/>
                  <a:gd name="connsiteX7" fmla="*/ 296954 w 4543952"/>
                  <a:gd name="connsiteY7" fmla="*/ 6662543 h 6858000"/>
                  <a:gd name="connsiteX8" fmla="*/ 311551 w 4543952"/>
                  <a:gd name="connsiteY8" fmla="*/ 6702975 h 6858000"/>
                  <a:gd name="connsiteX9" fmla="*/ 297715 w 4543952"/>
                  <a:gd name="connsiteY9" fmla="*/ 6742551 h 6858000"/>
                  <a:gd name="connsiteX10" fmla="*/ 297714 w 4543952"/>
                  <a:gd name="connsiteY10" fmla="*/ 6742554 h 6858000"/>
                  <a:gd name="connsiteX11" fmla="*/ 283011 w 4543952"/>
                  <a:gd name="connsiteY11" fmla="*/ 6776799 h 6858000"/>
                  <a:gd name="connsiteX12" fmla="*/ 278238 w 4543952"/>
                  <a:gd name="connsiteY12" fmla="*/ 6812061 h 6858000"/>
                  <a:gd name="connsiteX13" fmla="*/ 278237 w 4543952"/>
                  <a:gd name="connsiteY13" fmla="*/ 6812062 h 6858000"/>
                  <a:gd name="connsiteX14" fmla="*/ 278237 w 4543952"/>
                  <a:gd name="connsiteY14" fmla="*/ 6812063 h 6858000"/>
                  <a:gd name="connsiteX15" fmla="*/ 278238 w 4543952"/>
                  <a:gd name="connsiteY15" fmla="*/ 6812061 h 6858000"/>
                  <a:gd name="connsiteX16" fmla="*/ 297714 w 4543952"/>
                  <a:gd name="connsiteY16" fmla="*/ 6742554 h 6858000"/>
                  <a:gd name="connsiteX17" fmla="*/ 297715 w 4543952"/>
                  <a:gd name="connsiteY17" fmla="*/ 6742552 h 6858000"/>
                  <a:gd name="connsiteX18" fmla="*/ 311551 w 4543952"/>
                  <a:gd name="connsiteY18" fmla="*/ 6702976 h 6858000"/>
                  <a:gd name="connsiteX19" fmla="*/ 311551 w 4543952"/>
                  <a:gd name="connsiteY19" fmla="*/ 6702975 h 6858000"/>
                  <a:gd name="connsiteX20" fmla="*/ 308405 w 4543952"/>
                  <a:gd name="connsiteY20" fmla="*/ 6683026 h 6858000"/>
                  <a:gd name="connsiteX21" fmla="*/ 296954 w 4543952"/>
                  <a:gd name="connsiteY21" fmla="*/ 6662543 h 6858000"/>
                  <a:gd name="connsiteX22" fmla="*/ 296953 w 4543952"/>
                  <a:gd name="connsiteY22" fmla="*/ 6662540 h 6858000"/>
                  <a:gd name="connsiteX23" fmla="*/ 296953 w 4543952"/>
                  <a:gd name="connsiteY23" fmla="*/ 6662539 h 6858000"/>
                  <a:gd name="connsiteX24" fmla="*/ 289858 w 4543952"/>
                  <a:gd name="connsiteY24" fmla="*/ 6625224 h 6858000"/>
                  <a:gd name="connsiteX25" fmla="*/ 306480 w 4543952"/>
                  <a:gd name="connsiteY25" fmla="*/ 6588625 h 6858000"/>
                  <a:gd name="connsiteX26" fmla="*/ 328959 w 4543952"/>
                  <a:gd name="connsiteY26" fmla="*/ 6564620 h 6858000"/>
                  <a:gd name="connsiteX27" fmla="*/ 248638 w 4543952"/>
                  <a:gd name="connsiteY27" fmla="*/ 6438980 h 6858000"/>
                  <a:gd name="connsiteX28" fmla="*/ 268569 w 4543952"/>
                  <a:gd name="connsiteY28" fmla="*/ 6463840 h 6858000"/>
                  <a:gd name="connsiteX29" fmla="*/ 268572 w 4543952"/>
                  <a:gd name="connsiteY29" fmla="*/ 6463848 h 6858000"/>
                  <a:gd name="connsiteX30" fmla="*/ 279556 w 4543952"/>
                  <a:gd name="connsiteY30" fmla="*/ 6508051 h 6858000"/>
                  <a:gd name="connsiteX31" fmla="*/ 282367 w 4543952"/>
                  <a:gd name="connsiteY31" fmla="*/ 6513011 h 6858000"/>
                  <a:gd name="connsiteX32" fmla="*/ 284834 w 4543952"/>
                  <a:gd name="connsiteY32" fmla="*/ 6521803 h 6858000"/>
                  <a:gd name="connsiteX33" fmla="*/ 301172 w 4543952"/>
                  <a:gd name="connsiteY33" fmla="*/ 6546194 h 6858000"/>
                  <a:gd name="connsiteX34" fmla="*/ 301172 w 4543952"/>
                  <a:gd name="connsiteY34" fmla="*/ 6546193 h 6858000"/>
                  <a:gd name="connsiteX35" fmla="*/ 282367 w 4543952"/>
                  <a:gd name="connsiteY35" fmla="*/ 6513011 h 6858000"/>
                  <a:gd name="connsiteX36" fmla="*/ 268572 w 4543952"/>
                  <a:gd name="connsiteY36" fmla="*/ 6463848 h 6858000"/>
                  <a:gd name="connsiteX37" fmla="*/ 268569 w 4543952"/>
                  <a:gd name="connsiteY37" fmla="*/ 6463839 h 6858000"/>
                  <a:gd name="connsiteX38" fmla="*/ 166047 w 4543952"/>
                  <a:gd name="connsiteY38" fmla="*/ 6392242 h 6858000"/>
                  <a:gd name="connsiteX39" fmla="*/ 173364 w 4543952"/>
                  <a:gd name="connsiteY39" fmla="*/ 6407332 h 6858000"/>
                  <a:gd name="connsiteX40" fmla="*/ 173364 w 4543952"/>
                  <a:gd name="connsiteY40" fmla="*/ 6407331 h 6858000"/>
                  <a:gd name="connsiteX41" fmla="*/ 401733 w 4543952"/>
                  <a:gd name="connsiteY41" fmla="*/ 4221390 h 6858000"/>
                  <a:gd name="connsiteX42" fmla="*/ 396017 w 4543952"/>
                  <a:gd name="connsiteY42" fmla="*/ 4253013 h 6858000"/>
                  <a:gd name="connsiteX43" fmla="*/ 356201 w 4543952"/>
                  <a:gd name="connsiteY43" fmla="*/ 4324644 h 6858000"/>
                  <a:gd name="connsiteX44" fmla="*/ 347247 w 4543952"/>
                  <a:gd name="connsiteY44" fmla="*/ 4363889 h 6858000"/>
                  <a:gd name="connsiteX45" fmla="*/ 347247 w 4543952"/>
                  <a:gd name="connsiteY45" fmla="*/ 4363890 h 6858000"/>
                  <a:gd name="connsiteX46" fmla="*/ 348009 w 4543952"/>
                  <a:gd name="connsiteY46" fmla="*/ 4482004 h 6858000"/>
                  <a:gd name="connsiteX47" fmla="*/ 408019 w 4543952"/>
                  <a:gd name="connsiteY47" fmla="*/ 4659174 h 6858000"/>
                  <a:gd name="connsiteX48" fmla="*/ 416021 w 4543952"/>
                  <a:gd name="connsiteY48" fmla="*/ 4677655 h 6858000"/>
                  <a:gd name="connsiteX49" fmla="*/ 425928 w 4543952"/>
                  <a:gd name="connsiteY49" fmla="*/ 4767764 h 6858000"/>
                  <a:gd name="connsiteX50" fmla="*/ 427237 w 4543952"/>
                  <a:gd name="connsiteY50" fmla="*/ 4800482 h 6858000"/>
                  <a:gd name="connsiteX51" fmla="*/ 412401 w 4543952"/>
                  <a:gd name="connsiteY51" fmla="*/ 4828915 h 6858000"/>
                  <a:gd name="connsiteX52" fmla="*/ 391971 w 4543952"/>
                  <a:gd name="connsiteY52" fmla="*/ 4857316 h 6858000"/>
                  <a:gd name="connsiteX53" fmla="*/ 390221 w 4543952"/>
                  <a:gd name="connsiteY53" fmla="*/ 4863342 h 6858000"/>
                  <a:gd name="connsiteX54" fmla="*/ 387469 w 4543952"/>
                  <a:gd name="connsiteY54" fmla="*/ 4867613 h 6858000"/>
                  <a:gd name="connsiteX55" fmla="*/ 382691 w 4543952"/>
                  <a:gd name="connsiteY55" fmla="*/ 4889274 h 6858000"/>
                  <a:gd name="connsiteX56" fmla="*/ 382691 w 4543952"/>
                  <a:gd name="connsiteY56" fmla="*/ 4889275 h 6858000"/>
                  <a:gd name="connsiteX57" fmla="*/ 384396 w 4543952"/>
                  <a:gd name="connsiteY57" fmla="*/ 4912168 h 6858000"/>
                  <a:gd name="connsiteX58" fmla="*/ 385799 w 4543952"/>
                  <a:gd name="connsiteY58" fmla="*/ 4933804 h 6858000"/>
                  <a:gd name="connsiteX59" fmla="*/ 378247 w 4543952"/>
                  <a:gd name="connsiteY59" fmla="*/ 4957452 h 6858000"/>
                  <a:gd name="connsiteX60" fmla="*/ 360964 w 4543952"/>
                  <a:gd name="connsiteY60" fmla="*/ 4987036 h 6858000"/>
                  <a:gd name="connsiteX61" fmla="*/ 334485 w 4543952"/>
                  <a:gd name="connsiteY61" fmla="*/ 5041520 h 6858000"/>
                  <a:gd name="connsiteX62" fmla="*/ 321371 w 4543952"/>
                  <a:gd name="connsiteY62" fmla="*/ 5087422 h 6858000"/>
                  <a:gd name="connsiteX63" fmla="*/ 321364 w 4543952"/>
                  <a:gd name="connsiteY63" fmla="*/ 5087449 h 6858000"/>
                  <a:gd name="connsiteX64" fmla="*/ 315482 w 4543952"/>
                  <a:gd name="connsiteY64" fmla="*/ 5102460 h 6858000"/>
                  <a:gd name="connsiteX65" fmla="*/ 308338 w 4543952"/>
                  <a:gd name="connsiteY65" fmla="*/ 5133219 h 6858000"/>
                  <a:gd name="connsiteX66" fmla="*/ 308337 w 4543952"/>
                  <a:gd name="connsiteY66" fmla="*/ 5133223 h 6858000"/>
                  <a:gd name="connsiteX67" fmla="*/ 308337 w 4543952"/>
                  <a:gd name="connsiteY67" fmla="*/ 5133224 h 6858000"/>
                  <a:gd name="connsiteX68" fmla="*/ 315052 w 4543952"/>
                  <a:gd name="connsiteY68" fmla="*/ 5166113 h 6858000"/>
                  <a:gd name="connsiteX69" fmla="*/ 314362 w 4543952"/>
                  <a:gd name="connsiteY69" fmla="*/ 5172089 h 6858000"/>
                  <a:gd name="connsiteX70" fmla="*/ 311814 w 4543952"/>
                  <a:gd name="connsiteY70" fmla="*/ 5179066 h 6858000"/>
                  <a:gd name="connsiteX71" fmla="*/ 311814 w 4543952"/>
                  <a:gd name="connsiteY71" fmla="*/ 5179067 h 6858000"/>
                  <a:gd name="connsiteX72" fmla="*/ 335437 w 4543952"/>
                  <a:gd name="connsiteY72" fmla="*/ 5272796 h 6858000"/>
                  <a:gd name="connsiteX73" fmla="*/ 360397 w 4543952"/>
                  <a:gd name="connsiteY73" fmla="*/ 5321350 h 6858000"/>
                  <a:gd name="connsiteX74" fmla="*/ 364317 w 4543952"/>
                  <a:gd name="connsiteY74" fmla="*/ 5355013 h 6858000"/>
                  <a:gd name="connsiteX75" fmla="*/ 359440 w 4543952"/>
                  <a:gd name="connsiteY75" fmla="*/ 5385383 h 6858000"/>
                  <a:gd name="connsiteX76" fmla="*/ 351249 w 4543952"/>
                  <a:gd name="connsiteY76" fmla="*/ 5425581 h 6858000"/>
                  <a:gd name="connsiteX77" fmla="*/ 339627 w 4543952"/>
                  <a:gd name="connsiteY77" fmla="*/ 5480636 h 6858000"/>
                  <a:gd name="connsiteX78" fmla="*/ 335103 w 4543952"/>
                  <a:gd name="connsiteY78" fmla="*/ 5507666 h 6858000"/>
                  <a:gd name="connsiteX79" fmla="*/ 335103 w 4543952"/>
                  <a:gd name="connsiteY79" fmla="*/ 5507667 h 6858000"/>
                  <a:gd name="connsiteX80" fmla="*/ 337324 w 4543952"/>
                  <a:gd name="connsiteY80" fmla="*/ 5520421 h 6858000"/>
                  <a:gd name="connsiteX81" fmla="*/ 345722 w 4543952"/>
                  <a:gd name="connsiteY81" fmla="*/ 5531691 h 6858000"/>
                  <a:gd name="connsiteX82" fmla="*/ 345723 w 4543952"/>
                  <a:gd name="connsiteY82" fmla="*/ 5531693 h 6858000"/>
                  <a:gd name="connsiteX83" fmla="*/ 355869 w 4543952"/>
                  <a:gd name="connsiteY83" fmla="*/ 5547577 h 6858000"/>
                  <a:gd name="connsiteX84" fmla="*/ 346295 w 4543952"/>
                  <a:gd name="connsiteY84" fmla="*/ 5562745 h 6858000"/>
                  <a:gd name="connsiteX85" fmla="*/ 275047 w 4543952"/>
                  <a:gd name="connsiteY85" fmla="*/ 5704482 h 6858000"/>
                  <a:gd name="connsiteX86" fmla="*/ 269141 w 4543952"/>
                  <a:gd name="connsiteY86" fmla="*/ 5740487 h 6858000"/>
                  <a:gd name="connsiteX87" fmla="*/ 260376 w 4543952"/>
                  <a:gd name="connsiteY87" fmla="*/ 5760872 h 6858000"/>
                  <a:gd name="connsiteX88" fmla="*/ 171981 w 4543952"/>
                  <a:gd name="connsiteY88" fmla="*/ 5883750 h 6858000"/>
                  <a:gd name="connsiteX89" fmla="*/ 171979 w 4543952"/>
                  <a:gd name="connsiteY89" fmla="*/ 5883755 h 6858000"/>
                  <a:gd name="connsiteX90" fmla="*/ 160957 w 4543952"/>
                  <a:gd name="connsiteY90" fmla="*/ 5909350 h 6858000"/>
                  <a:gd name="connsiteX91" fmla="*/ 154076 w 4543952"/>
                  <a:gd name="connsiteY91" fmla="*/ 5935945 h 6858000"/>
                  <a:gd name="connsiteX92" fmla="*/ 154075 w 4543952"/>
                  <a:gd name="connsiteY92" fmla="*/ 5935948 h 6858000"/>
                  <a:gd name="connsiteX93" fmla="*/ 154075 w 4543952"/>
                  <a:gd name="connsiteY93" fmla="*/ 5935949 h 6858000"/>
                  <a:gd name="connsiteX94" fmla="*/ 154242 w 4543952"/>
                  <a:gd name="connsiteY94" fmla="*/ 5964476 h 6858000"/>
                  <a:gd name="connsiteX95" fmla="*/ 157695 w 4543952"/>
                  <a:gd name="connsiteY95" fmla="*/ 5993289 h 6858000"/>
                  <a:gd name="connsiteX96" fmla="*/ 157695 w 4543952"/>
                  <a:gd name="connsiteY96" fmla="*/ 5993291 h 6858000"/>
                  <a:gd name="connsiteX97" fmla="*/ 164171 w 4543952"/>
                  <a:gd name="connsiteY97" fmla="*/ 6026440 h 6858000"/>
                  <a:gd name="connsiteX98" fmla="*/ 220371 w 4543952"/>
                  <a:gd name="connsiteY98" fmla="*/ 6108738 h 6858000"/>
                  <a:gd name="connsiteX99" fmla="*/ 234064 w 4543952"/>
                  <a:gd name="connsiteY99" fmla="*/ 6133314 h 6858000"/>
                  <a:gd name="connsiteX100" fmla="*/ 218468 w 4543952"/>
                  <a:gd name="connsiteY100" fmla="*/ 6155599 h 6858000"/>
                  <a:gd name="connsiteX101" fmla="*/ 218465 w 4543952"/>
                  <a:gd name="connsiteY101" fmla="*/ 6155601 h 6858000"/>
                  <a:gd name="connsiteX102" fmla="*/ 179794 w 4543952"/>
                  <a:gd name="connsiteY102" fmla="*/ 6228755 h 6858000"/>
                  <a:gd name="connsiteX103" fmla="*/ 162457 w 4543952"/>
                  <a:gd name="connsiteY103" fmla="*/ 6361538 h 6858000"/>
                  <a:gd name="connsiteX104" fmla="*/ 162457 w 4543952"/>
                  <a:gd name="connsiteY104" fmla="*/ 6361539 h 6858000"/>
                  <a:gd name="connsiteX105" fmla="*/ 179794 w 4543952"/>
                  <a:gd name="connsiteY105" fmla="*/ 6228756 h 6858000"/>
                  <a:gd name="connsiteX106" fmla="*/ 218465 w 4543952"/>
                  <a:gd name="connsiteY106" fmla="*/ 6155602 h 6858000"/>
                  <a:gd name="connsiteX107" fmla="*/ 218468 w 4543952"/>
                  <a:gd name="connsiteY107" fmla="*/ 6155599 h 6858000"/>
                  <a:gd name="connsiteX108" fmla="*/ 230364 w 4543952"/>
                  <a:gd name="connsiteY108" fmla="*/ 6143189 h 6858000"/>
                  <a:gd name="connsiteX109" fmla="*/ 234064 w 4543952"/>
                  <a:gd name="connsiteY109" fmla="*/ 6133314 h 6858000"/>
                  <a:gd name="connsiteX110" fmla="*/ 234064 w 4543952"/>
                  <a:gd name="connsiteY110" fmla="*/ 6133313 h 6858000"/>
                  <a:gd name="connsiteX111" fmla="*/ 220371 w 4543952"/>
                  <a:gd name="connsiteY111" fmla="*/ 6108737 h 6858000"/>
                  <a:gd name="connsiteX112" fmla="*/ 164171 w 4543952"/>
                  <a:gd name="connsiteY112" fmla="*/ 6026439 h 6858000"/>
                  <a:gd name="connsiteX113" fmla="*/ 157695 w 4543952"/>
                  <a:gd name="connsiteY113" fmla="*/ 5993290 h 6858000"/>
                  <a:gd name="connsiteX114" fmla="*/ 157695 w 4543952"/>
                  <a:gd name="connsiteY114" fmla="*/ 5993289 h 6858000"/>
                  <a:gd name="connsiteX115" fmla="*/ 154075 w 4543952"/>
                  <a:gd name="connsiteY115" fmla="*/ 5935949 h 6858000"/>
                  <a:gd name="connsiteX116" fmla="*/ 154076 w 4543952"/>
                  <a:gd name="connsiteY116" fmla="*/ 5935945 h 6858000"/>
                  <a:gd name="connsiteX117" fmla="*/ 171979 w 4543952"/>
                  <a:gd name="connsiteY117" fmla="*/ 5883755 h 6858000"/>
                  <a:gd name="connsiteX118" fmla="*/ 171981 w 4543952"/>
                  <a:gd name="connsiteY118" fmla="*/ 5883751 h 6858000"/>
                  <a:gd name="connsiteX119" fmla="*/ 260376 w 4543952"/>
                  <a:gd name="connsiteY119" fmla="*/ 5760873 h 6858000"/>
                  <a:gd name="connsiteX120" fmla="*/ 269141 w 4543952"/>
                  <a:gd name="connsiteY120" fmla="*/ 5740488 h 6858000"/>
                  <a:gd name="connsiteX121" fmla="*/ 275047 w 4543952"/>
                  <a:gd name="connsiteY121" fmla="*/ 5704483 h 6858000"/>
                  <a:gd name="connsiteX122" fmla="*/ 346295 w 4543952"/>
                  <a:gd name="connsiteY122" fmla="*/ 5562746 h 6858000"/>
                  <a:gd name="connsiteX123" fmla="*/ 355869 w 4543952"/>
                  <a:gd name="connsiteY123" fmla="*/ 5547578 h 6858000"/>
                  <a:gd name="connsiteX124" fmla="*/ 355869 w 4543952"/>
                  <a:gd name="connsiteY124" fmla="*/ 5547577 h 6858000"/>
                  <a:gd name="connsiteX125" fmla="*/ 345723 w 4543952"/>
                  <a:gd name="connsiteY125" fmla="*/ 5531692 h 6858000"/>
                  <a:gd name="connsiteX126" fmla="*/ 345722 w 4543952"/>
                  <a:gd name="connsiteY126" fmla="*/ 5531691 h 6858000"/>
                  <a:gd name="connsiteX127" fmla="*/ 335103 w 4543952"/>
                  <a:gd name="connsiteY127" fmla="*/ 5507667 h 6858000"/>
                  <a:gd name="connsiteX128" fmla="*/ 339627 w 4543952"/>
                  <a:gd name="connsiteY128" fmla="*/ 5480637 h 6858000"/>
                  <a:gd name="connsiteX129" fmla="*/ 351249 w 4543952"/>
                  <a:gd name="connsiteY129" fmla="*/ 5425582 h 6858000"/>
                  <a:gd name="connsiteX130" fmla="*/ 359440 w 4543952"/>
                  <a:gd name="connsiteY130" fmla="*/ 5385384 h 6858000"/>
                  <a:gd name="connsiteX131" fmla="*/ 364317 w 4543952"/>
                  <a:gd name="connsiteY131" fmla="*/ 5355014 h 6858000"/>
                  <a:gd name="connsiteX132" fmla="*/ 364317 w 4543952"/>
                  <a:gd name="connsiteY132" fmla="*/ 5355013 h 6858000"/>
                  <a:gd name="connsiteX133" fmla="*/ 362870 w 4543952"/>
                  <a:gd name="connsiteY133" fmla="*/ 5326162 h 6858000"/>
                  <a:gd name="connsiteX134" fmla="*/ 360397 w 4543952"/>
                  <a:gd name="connsiteY134" fmla="*/ 5321350 h 6858000"/>
                  <a:gd name="connsiteX135" fmla="*/ 359341 w 4543952"/>
                  <a:gd name="connsiteY135" fmla="*/ 5312287 h 6858000"/>
                  <a:gd name="connsiteX136" fmla="*/ 335437 w 4543952"/>
                  <a:gd name="connsiteY136" fmla="*/ 5272795 h 6858000"/>
                  <a:gd name="connsiteX137" fmla="*/ 311981 w 4543952"/>
                  <a:gd name="connsiteY137" fmla="*/ 5229432 h 6858000"/>
                  <a:gd name="connsiteX138" fmla="*/ 311814 w 4543952"/>
                  <a:gd name="connsiteY138" fmla="*/ 5179067 h 6858000"/>
                  <a:gd name="connsiteX139" fmla="*/ 314362 w 4543952"/>
                  <a:gd name="connsiteY139" fmla="*/ 5172090 h 6858000"/>
                  <a:gd name="connsiteX140" fmla="*/ 315052 w 4543952"/>
                  <a:gd name="connsiteY140" fmla="*/ 5166113 h 6858000"/>
                  <a:gd name="connsiteX141" fmla="*/ 315052 w 4543952"/>
                  <a:gd name="connsiteY141" fmla="*/ 5166112 h 6858000"/>
                  <a:gd name="connsiteX142" fmla="*/ 308337 w 4543952"/>
                  <a:gd name="connsiteY142" fmla="*/ 5133224 h 6858000"/>
                  <a:gd name="connsiteX143" fmla="*/ 308338 w 4543952"/>
                  <a:gd name="connsiteY143" fmla="*/ 5133219 h 6858000"/>
                  <a:gd name="connsiteX144" fmla="*/ 321364 w 4543952"/>
                  <a:gd name="connsiteY144" fmla="*/ 5087449 h 6858000"/>
                  <a:gd name="connsiteX145" fmla="*/ 327270 w 4543952"/>
                  <a:gd name="connsiteY145" fmla="*/ 5072375 h 6858000"/>
                  <a:gd name="connsiteX146" fmla="*/ 334485 w 4543952"/>
                  <a:gd name="connsiteY146" fmla="*/ 5041521 h 6858000"/>
                  <a:gd name="connsiteX147" fmla="*/ 360964 w 4543952"/>
                  <a:gd name="connsiteY147" fmla="*/ 4987037 h 6858000"/>
                  <a:gd name="connsiteX148" fmla="*/ 376969 w 4543952"/>
                  <a:gd name="connsiteY148" fmla="*/ 4961455 h 6858000"/>
                  <a:gd name="connsiteX149" fmla="*/ 378247 w 4543952"/>
                  <a:gd name="connsiteY149" fmla="*/ 4957452 h 6858000"/>
                  <a:gd name="connsiteX150" fmla="*/ 381039 w 4543952"/>
                  <a:gd name="connsiteY150" fmla="*/ 4952672 h 6858000"/>
                  <a:gd name="connsiteX151" fmla="*/ 385799 w 4543952"/>
                  <a:gd name="connsiteY151" fmla="*/ 4933804 h 6858000"/>
                  <a:gd name="connsiteX152" fmla="*/ 384396 w 4543952"/>
                  <a:gd name="connsiteY152" fmla="*/ 4912167 h 6858000"/>
                  <a:gd name="connsiteX153" fmla="*/ 382691 w 4543952"/>
                  <a:gd name="connsiteY153" fmla="*/ 4889274 h 6858000"/>
                  <a:gd name="connsiteX154" fmla="*/ 390221 w 4543952"/>
                  <a:gd name="connsiteY154" fmla="*/ 4863342 h 6858000"/>
                  <a:gd name="connsiteX155" fmla="*/ 412401 w 4543952"/>
                  <a:gd name="connsiteY155" fmla="*/ 4828916 h 6858000"/>
                  <a:gd name="connsiteX156" fmla="*/ 427237 w 4543952"/>
                  <a:gd name="connsiteY156" fmla="*/ 4800483 h 6858000"/>
                  <a:gd name="connsiteX157" fmla="*/ 427237 w 4543952"/>
                  <a:gd name="connsiteY157" fmla="*/ 4800482 h 6858000"/>
                  <a:gd name="connsiteX158" fmla="*/ 425928 w 4543952"/>
                  <a:gd name="connsiteY158" fmla="*/ 4767763 h 6858000"/>
                  <a:gd name="connsiteX159" fmla="*/ 416021 w 4543952"/>
                  <a:gd name="connsiteY159" fmla="*/ 4677654 h 6858000"/>
                  <a:gd name="connsiteX160" fmla="*/ 408019 w 4543952"/>
                  <a:gd name="connsiteY160" fmla="*/ 4659173 h 6858000"/>
                  <a:gd name="connsiteX161" fmla="*/ 348009 w 4543952"/>
                  <a:gd name="connsiteY161" fmla="*/ 4482003 h 6858000"/>
                  <a:gd name="connsiteX162" fmla="*/ 347247 w 4543952"/>
                  <a:gd name="connsiteY162" fmla="*/ 4363890 h 6858000"/>
                  <a:gd name="connsiteX163" fmla="*/ 356201 w 4543952"/>
                  <a:gd name="connsiteY163" fmla="*/ 4324645 h 6858000"/>
                  <a:gd name="connsiteX164" fmla="*/ 396017 w 4543952"/>
                  <a:gd name="connsiteY164" fmla="*/ 4253014 h 6858000"/>
                  <a:gd name="connsiteX165" fmla="*/ 401733 w 4543952"/>
                  <a:gd name="connsiteY165" fmla="*/ 4221391 h 6858000"/>
                  <a:gd name="connsiteX166" fmla="*/ 332842 w 4543952"/>
                  <a:gd name="connsiteY166" fmla="*/ 2836171 h 6858000"/>
                  <a:gd name="connsiteX167" fmla="*/ 332842 w 4543952"/>
                  <a:gd name="connsiteY167" fmla="*/ 2836172 h 6858000"/>
                  <a:gd name="connsiteX168" fmla="*/ 341533 w 4543952"/>
                  <a:gd name="connsiteY168" fmla="*/ 2848793 h 6858000"/>
                  <a:gd name="connsiteX169" fmla="*/ 358166 w 4543952"/>
                  <a:gd name="connsiteY169" fmla="*/ 2903544 h 6858000"/>
                  <a:gd name="connsiteX170" fmla="*/ 366072 w 4543952"/>
                  <a:gd name="connsiteY170" fmla="*/ 2947858 h 6858000"/>
                  <a:gd name="connsiteX171" fmla="*/ 366072 w 4543952"/>
                  <a:gd name="connsiteY171" fmla="*/ 2947862 h 6858000"/>
                  <a:gd name="connsiteX172" fmla="*/ 362488 w 4543952"/>
                  <a:gd name="connsiteY172" fmla="*/ 2982147 h 6858000"/>
                  <a:gd name="connsiteX173" fmla="*/ 350796 w 4543952"/>
                  <a:gd name="connsiteY173" fmla="*/ 3077400 h 6858000"/>
                  <a:gd name="connsiteX174" fmla="*/ 350796 w 4543952"/>
                  <a:gd name="connsiteY174" fmla="*/ 3077401 h 6858000"/>
                  <a:gd name="connsiteX175" fmla="*/ 363250 w 4543952"/>
                  <a:gd name="connsiteY175" fmla="*/ 3172654 h 6858000"/>
                  <a:gd name="connsiteX176" fmla="*/ 410877 w 4543952"/>
                  <a:gd name="connsiteY176" fmla="*/ 3489467 h 6858000"/>
                  <a:gd name="connsiteX177" fmla="*/ 432976 w 4543952"/>
                  <a:gd name="connsiteY177" fmla="*/ 3544713 h 6858000"/>
                  <a:gd name="connsiteX178" fmla="*/ 445520 w 4543952"/>
                  <a:gd name="connsiteY178" fmla="*/ 3562320 h 6858000"/>
                  <a:gd name="connsiteX179" fmla="*/ 450598 w 4543952"/>
                  <a:gd name="connsiteY179" fmla="*/ 3574407 h 6858000"/>
                  <a:gd name="connsiteX180" fmla="*/ 448246 w 4543952"/>
                  <a:gd name="connsiteY180" fmla="*/ 3587173 h 6858000"/>
                  <a:gd name="connsiteX181" fmla="*/ 438500 w 4543952"/>
                  <a:gd name="connsiteY181" fmla="*/ 3606816 h 6858000"/>
                  <a:gd name="connsiteX182" fmla="*/ 424974 w 4543952"/>
                  <a:gd name="connsiteY182" fmla="*/ 3630631 h 6858000"/>
                  <a:gd name="connsiteX183" fmla="*/ 400733 w 4543952"/>
                  <a:gd name="connsiteY183" fmla="*/ 3680162 h 6858000"/>
                  <a:gd name="connsiteX184" fmla="*/ 400733 w 4543952"/>
                  <a:gd name="connsiteY184" fmla="*/ 3680163 h 6858000"/>
                  <a:gd name="connsiteX185" fmla="*/ 404781 w 4543952"/>
                  <a:gd name="connsiteY185" fmla="*/ 3734837 h 6858000"/>
                  <a:gd name="connsiteX186" fmla="*/ 404399 w 4543952"/>
                  <a:gd name="connsiteY186" fmla="*/ 3754651 h 6858000"/>
                  <a:gd name="connsiteX187" fmla="*/ 398042 w 4543952"/>
                  <a:gd name="connsiteY187" fmla="*/ 3789775 h 6858000"/>
                  <a:gd name="connsiteX188" fmla="*/ 398042 w 4543952"/>
                  <a:gd name="connsiteY188" fmla="*/ 3789776 h 6858000"/>
                  <a:gd name="connsiteX189" fmla="*/ 412973 w 4543952"/>
                  <a:gd name="connsiteY189" fmla="*/ 3822472 h 6858000"/>
                  <a:gd name="connsiteX190" fmla="*/ 427308 w 4543952"/>
                  <a:gd name="connsiteY190" fmla="*/ 3852619 h 6858000"/>
                  <a:gd name="connsiteX191" fmla="*/ 417926 w 4543952"/>
                  <a:gd name="connsiteY191" fmla="*/ 3885336 h 6858000"/>
                  <a:gd name="connsiteX192" fmla="*/ 417925 w 4543952"/>
                  <a:gd name="connsiteY192" fmla="*/ 3885337 h 6858000"/>
                  <a:gd name="connsiteX193" fmla="*/ 386040 w 4543952"/>
                  <a:gd name="connsiteY193" fmla="*/ 3962158 h 6858000"/>
                  <a:gd name="connsiteX194" fmla="*/ 386040 w 4543952"/>
                  <a:gd name="connsiteY194" fmla="*/ 3962159 h 6858000"/>
                  <a:gd name="connsiteX195" fmla="*/ 388431 w 4543952"/>
                  <a:gd name="connsiteY195" fmla="*/ 4002409 h 6858000"/>
                  <a:gd name="connsiteX196" fmla="*/ 401733 w 4543952"/>
                  <a:gd name="connsiteY196" fmla="*/ 4043837 h 6858000"/>
                  <a:gd name="connsiteX197" fmla="*/ 401733 w 4543952"/>
                  <a:gd name="connsiteY197" fmla="*/ 4043839 h 6858000"/>
                  <a:gd name="connsiteX198" fmla="*/ 416855 w 4543952"/>
                  <a:gd name="connsiteY198" fmla="*/ 4103825 h 6858000"/>
                  <a:gd name="connsiteX199" fmla="*/ 405544 w 4543952"/>
                  <a:gd name="connsiteY199" fmla="*/ 4165381 h 6858000"/>
                  <a:gd name="connsiteX200" fmla="*/ 405543 w 4543952"/>
                  <a:gd name="connsiteY200" fmla="*/ 4165382 h 6858000"/>
                  <a:gd name="connsiteX201" fmla="*/ 401638 w 4543952"/>
                  <a:gd name="connsiteY201" fmla="*/ 4192386 h 6858000"/>
                  <a:gd name="connsiteX202" fmla="*/ 401638 w 4543952"/>
                  <a:gd name="connsiteY202" fmla="*/ 4192387 h 6858000"/>
                  <a:gd name="connsiteX203" fmla="*/ 405543 w 4543952"/>
                  <a:gd name="connsiteY203" fmla="*/ 4165383 h 6858000"/>
                  <a:gd name="connsiteX204" fmla="*/ 405544 w 4543952"/>
                  <a:gd name="connsiteY204" fmla="*/ 4165381 h 6858000"/>
                  <a:gd name="connsiteX205" fmla="*/ 414887 w 4543952"/>
                  <a:gd name="connsiteY205" fmla="*/ 4134255 h 6858000"/>
                  <a:gd name="connsiteX206" fmla="*/ 416855 w 4543952"/>
                  <a:gd name="connsiteY206" fmla="*/ 4103825 h 6858000"/>
                  <a:gd name="connsiteX207" fmla="*/ 416855 w 4543952"/>
                  <a:gd name="connsiteY207" fmla="*/ 4103824 h 6858000"/>
                  <a:gd name="connsiteX208" fmla="*/ 401733 w 4543952"/>
                  <a:gd name="connsiteY208" fmla="*/ 4043838 h 6858000"/>
                  <a:gd name="connsiteX209" fmla="*/ 401733 w 4543952"/>
                  <a:gd name="connsiteY209" fmla="*/ 4043837 h 6858000"/>
                  <a:gd name="connsiteX210" fmla="*/ 386040 w 4543952"/>
                  <a:gd name="connsiteY210" fmla="*/ 3962159 h 6858000"/>
                  <a:gd name="connsiteX211" fmla="*/ 395544 w 4543952"/>
                  <a:gd name="connsiteY211" fmla="*/ 3923124 h 6858000"/>
                  <a:gd name="connsiteX212" fmla="*/ 417925 w 4543952"/>
                  <a:gd name="connsiteY212" fmla="*/ 3885338 h 6858000"/>
                  <a:gd name="connsiteX213" fmla="*/ 417926 w 4543952"/>
                  <a:gd name="connsiteY213" fmla="*/ 3885336 h 6858000"/>
                  <a:gd name="connsiteX214" fmla="*/ 426528 w 4543952"/>
                  <a:gd name="connsiteY214" fmla="*/ 3868763 h 6858000"/>
                  <a:gd name="connsiteX215" fmla="*/ 427308 w 4543952"/>
                  <a:gd name="connsiteY215" fmla="*/ 3852619 h 6858000"/>
                  <a:gd name="connsiteX216" fmla="*/ 427308 w 4543952"/>
                  <a:gd name="connsiteY216" fmla="*/ 3852618 h 6858000"/>
                  <a:gd name="connsiteX217" fmla="*/ 412973 w 4543952"/>
                  <a:gd name="connsiteY217" fmla="*/ 3822471 h 6858000"/>
                  <a:gd name="connsiteX218" fmla="*/ 398042 w 4543952"/>
                  <a:gd name="connsiteY218" fmla="*/ 3789775 h 6858000"/>
                  <a:gd name="connsiteX219" fmla="*/ 404399 w 4543952"/>
                  <a:gd name="connsiteY219" fmla="*/ 3754652 h 6858000"/>
                  <a:gd name="connsiteX220" fmla="*/ 404781 w 4543952"/>
                  <a:gd name="connsiteY220" fmla="*/ 3734837 h 6858000"/>
                  <a:gd name="connsiteX221" fmla="*/ 404781 w 4543952"/>
                  <a:gd name="connsiteY221" fmla="*/ 3734836 h 6858000"/>
                  <a:gd name="connsiteX222" fmla="*/ 400733 w 4543952"/>
                  <a:gd name="connsiteY222" fmla="*/ 3680163 h 6858000"/>
                  <a:gd name="connsiteX223" fmla="*/ 407246 w 4543952"/>
                  <a:gd name="connsiteY223" fmla="*/ 3654415 h 6858000"/>
                  <a:gd name="connsiteX224" fmla="*/ 424974 w 4543952"/>
                  <a:gd name="connsiteY224" fmla="*/ 3630632 h 6858000"/>
                  <a:gd name="connsiteX225" fmla="*/ 438500 w 4543952"/>
                  <a:gd name="connsiteY225" fmla="*/ 3606817 h 6858000"/>
                  <a:gd name="connsiteX226" fmla="*/ 450598 w 4543952"/>
                  <a:gd name="connsiteY226" fmla="*/ 3574408 h 6858000"/>
                  <a:gd name="connsiteX227" fmla="*/ 450598 w 4543952"/>
                  <a:gd name="connsiteY227" fmla="*/ 3574407 h 6858000"/>
                  <a:gd name="connsiteX228" fmla="*/ 432976 w 4543952"/>
                  <a:gd name="connsiteY228" fmla="*/ 3544712 h 6858000"/>
                  <a:gd name="connsiteX229" fmla="*/ 410877 w 4543952"/>
                  <a:gd name="connsiteY229" fmla="*/ 3489466 h 6858000"/>
                  <a:gd name="connsiteX230" fmla="*/ 363250 w 4543952"/>
                  <a:gd name="connsiteY230" fmla="*/ 3172653 h 6858000"/>
                  <a:gd name="connsiteX231" fmla="*/ 350796 w 4543952"/>
                  <a:gd name="connsiteY231" fmla="*/ 3077401 h 6858000"/>
                  <a:gd name="connsiteX232" fmla="*/ 362488 w 4543952"/>
                  <a:gd name="connsiteY232" fmla="*/ 2982148 h 6858000"/>
                  <a:gd name="connsiteX233" fmla="*/ 366072 w 4543952"/>
                  <a:gd name="connsiteY233" fmla="*/ 2947862 h 6858000"/>
                  <a:gd name="connsiteX234" fmla="*/ 366072 w 4543952"/>
                  <a:gd name="connsiteY234" fmla="*/ 2947861 h 6858000"/>
                  <a:gd name="connsiteX235" fmla="*/ 366072 w 4543952"/>
                  <a:gd name="connsiteY235" fmla="*/ 2947858 h 6858000"/>
                  <a:gd name="connsiteX236" fmla="*/ 361441 w 4543952"/>
                  <a:gd name="connsiteY236" fmla="*/ 2914327 h 6858000"/>
                  <a:gd name="connsiteX237" fmla="*/ 358166 w 4543952"/>
                  <a:gd name="connsiteY237" fmla="*/ 2903544 h 6858000"/>
                  <a:gd name="connsiteX238" fmla="*/ 357138 w 4543952"/>
                  <a:gd name="connsiteY238" fmla="*/ 2897784 h 6858000"/>
                  <a:gd name="connsiteX239" fmla="*/ 341533 w 4543952"/>
                  <a:gd name="connsiteY239" fmla="*/ 2848792 h 6858000"/>
                  <a:gd name="connsiteX240" fmla="*/ 296001 w 4543952"/>
                  <a:gd name="connsiteY240" fmla="*/ 2745351 h 6858000"/>
                  <a:gd name="connsiteX241" fmla="*/ 289670 w 4543952"/>
                  <a:gd name="connsiteY241" fmla="*/ 2770757 h 6858000"/>
                  <a:gd name="connsiteX242" fmla="*/ 290080 w 4543952"/>
                  <a:gd name="connsiteY242" fmla="*/ 2778005 h 6858000"/>
                  <a:gd name="connsiteX243" fmla="*/ 289301 w 4543952"/>
                  <a:gd name="connsiteY243" fmla="*/ 2782304 h 6858000"/>
                  <a:gd name="connsiteX244" fmla="*/ 290501 w 4543952"/>
                  <a:gd name="connsiteY244" fmla="*/ 2785439 h 6858000"/>
                  <a:gd name="connsiteX245" fmla="*/ 290929 w 4543952"/>
                  <a:gd name="connsiteY245" fmla="*/ 2793022 h 6858000"/>
                  <a:gd name="connsiteX246" fmla="*/ 300579 w 4543952"/>
                  <a:gd name="connsiteY246" fmla="*/ 2811779 h 6858000"/>
                  <a:gd name="connsiteX247" fmla="*/ 300582 w 4543952"/>
                  <a:gd name="connsiteY247" fmla="*/ 2811786 h 6858000"/>
                  <a:gd name="connsiteX248" fmla="*/ 300583 w 4543952"/>
                  <a:gd name="connsiteY248" fmla="*/ 2811786 h 6858000"/>
                  <a:gd name="connsiteX249" fmla="*/ 300579 w 4543952"/>
                  <a:gd name="connsiteY249" fmla="*/ 2811779 h 6858000"/>
                  <a:gd name="connsiteX250" fmla="*/ 290501 w 4543952"/>
                  <a:gd name="connsiteY250" fmla="*/ 2785439 h 6858000"/>
                  <a:gd name="connsiteX251" fmla="*/ 290080 w 4543952"/>
                  <a:gd name="connsiteY251" fmla="*/ 2778005 h 6858000"/>
                  <a:gd name="connsiteX252" fmla="*/ 817328 w 4543952"/>
                  <a:gd name="connsiteY252" fmla="*/ 1508457 h 6858000"/>
                  <a:gd name="connsiteX253" fmla="*/ 845421 w 4543952"/>
                  <a:gd name="connsiteY253" fmla="*/ 1596212 h 6858000"/>
                  <a:gd name="connsiteX254" fmla="*/ 843517 w 4543952"/>
                  <a:gd name="connsiteY254" fmla="*/ 1624979 h 6858000"/>
                  <a:gd name="connsiteX255" fmla="*/ 786935 w 4543952"/>
                  <a:gd name="connsiteY255" fmla="*/ 1697752 h 6858000"/>
                  <a:gd name="connsiteX256" fmla="*/ 764267 w 4543952"/>
                  <a:gd name="connsiteY256" fmla="*/ 1733187 h 6858000"/>
                  <a:gd name="connsiteX257" fmla="*/ 722546 w 4543952"/>
                  <a:gd name="connsiteY257" fmla="*/ 1833774 h 6858000"/>
                  <a:gd name="connsiteX258" fmla="*/ 714925 w 4543952"/>
                  <a:gd name="connsiteY258" fmla="*/ 1842157 h 6858000"/>
                  <a:gd name="connsiteX259" fmla="*/ 624434 w 4543952"/>
                  <a:gd name="connsiteY259" fmla="*/ 1916453 h 6858000"/>
                  <a:gd name="connsiteX260" fmla="*/ 609004 w 4543952"/>
                  <a:gd name="connsiteY260" fmla="*/ 1933218 h 6858000"/>
                  <a:gd name="connsiteX261" fmla="*/ 584999 w 4543952"/>
                  <a:gd name="connsiteY261" fmla="*/ 1953412 h 6858000"/>
                  <a:gd name="connsiteX262" fmla="*/ 538516 w 4543952"/>
                  <a:gd name="connsiteY262" fmla="*/ 2016468 h 6858000"/>
                  <a:gd name="connsiteX263" fmla="*/ 523657 w 4543952"/>
                  <a:gd name="connsiteY263" fmla="*/ 2094577 h 6858000"/>
                  <a:gd name="connsiteX264" fmla="*/ 500986 w 4543952"/>
                  <a:gd name="connsiteY264" fmla="*/ 2188878 h 6858000"/>
                  <a:gd name="connsiteX265" fmla="*/ 485746 w 4543952"/>
                  <a:gd name="connsiteY265" fmla="*/ 2228313 h 6858000"/>
                  <a:gd name="connsiteX266" fmla="*/ 456789 w 4543952"/>
                  <a:gd name="connsiteY266" fmla="*/ 2334043 h 6858000"/>
                  <a:gd name="connsiteX267" fmla="*/ 432404 w 4543952"/>
                  <a:gd name="connsiteY267" fmla="*/ 2409484 h 6858000"/>
                  <a:gd name="connsiteX268" fmla="*/ 415303 w 4543952"/>
                  <a:gd name="connsiteY268" fmla="*/ 2435912 h 6858000"/>
                  <a:gd name="connsiteX269" fmla="*/ 415303 w 4543952"/>
                  <a:gd name="connsiteY269" fmla="*/ 2435912 h 6858000"/>
                  <a:gd name="connsiteX270" fmla="*/ 415303 w 4543952"/>
                  <a:gd name="connsiteY270" fmla="*/ 2435912 h 6858000"/>
                  <a:gd name="connsiteX271" fmla="*/ 414227 w 4543952"/>
                  <a:gd name="connsiteY271" fmla="*/ 2440915 h 6858000"/>
                  <a:gd name="connsiteX272" fmla="*/ 409472 w 4543952"/>
                  <a:gd name="connsiteY272" fmla="*/ 2463016 h 6858000"/>
                  <a:gd name="connsiteX273" fmla="*/ 409472 w 4543952"/>
                  <a:gd name="connsiteY273" fmla="*/ 2463017 h 6858000"/>
                  <a:gd name="connsiteX274" fmla="*/ 411535 w 4543952"/>
                  <a:gd name="connsiteY274" fmla="*/ 2490550 h 6858000"/>
                  <a:gd name="connsiteX275" fmla="*/ 418115 w 4543952"/>
                  <a:gd name="connsiteY275" fmla="*/ 2518261 h 6858000"/>
                  <a:gd name="connsiteX276" fmla="*/ 418115 w 4543952"/>
                  <a:gd name="connsiteY276" fmla="*/ 2518264 h 6858000"/>
                  <a:gd name="connsiteX277" fmla="*/ 421759 w 4543952"/>
                  <a:gd name="connsiteY277" fmla="*/ 2545006 h 6858000"/>
                  <a:gd name="connsiteX278" fmla="*/ 417545 w 4543952"/>
                  <a:gd name="connsiteY278" fmla="*/ 2571033 h 6858000"/>
                  <a:gd name="connsiteX279" fmla="*/ 344391 w 4543952"/>
                  <a:gd name="connsiteY279" fmla="*/ 2668000 h 6858000"/>
                  <a:gd name="connsiteX280" fmla="*/ 296001 w 4543952"/>
                  <a:gd name="connsiteY280" fmla="*/ 2745347 h 6858000"/>
                  <a:gd name="connsiteX281" fmla="*/ 296001 w 4543952"/>
                  <a:gd name="connsiteY281" fmla="*/ 2745348 h 6858000"/>
                  <a:gd name="connsiteX282" fmla="*/ 344391 w 4543952"/>
                  <a:gd name="connsiteY282" fmla="*/ 2668001 h 6858000"/>
                  <a:gd name="connsiteX283" fmla="*/ 417545 w 4543952"/>
                  <a:gd name="connsiteY283" fmla="*/ 2571034 h 6858000"/>
                  <a:gd name="connsiteX284" fmla="*/ 421760 w 4543952"/>
                  <a:gd name="connsiteY284" fmla="*/ 2545006 h 6858000"/>
                  <a:gd name="connsiteX285" fmla="*/ 421759 w 4543952"/>
                  <a:gd name="connsiteY285" fmla="*/ 2545006 h 6858000"/>
                  <a:gd name="connsiteX286" fmla="*/ 421760 w 4543952"/>
                  <a:gd name="connsiteY286" fmla="*/ 2545005 h 6858000"/>
                  <a:gd name="connsiteX287" fmla="*/ 418115 w 4543952"/>
                  <a:gd name="connsiteY287" fmla="*/ 2518263 h 6858000"/>
                  <a:gd name="connsiteX288" fmla="*/ 418115 w 4543952"/>
                  <a:gd name="connsiteY288" fmla="*/ 2518261 h 6858000"/>
                  <a:gd name="connsiteX289" fmla="*/ 409472 w 4543952"/>
                  <a:gd name="connsiteY289" fmla="*/ 2463017 h 6858000"/>
                  <a:gd name="connsiteX290" fmla="*/ 414227 w 4543952"/>
                  <a:gd name="connsiteY290" fmla="*/ 2440915 h 6858000"/>
                  <a:gd name="connsiteX291" fmla="*/ 415303 w 4543952"/>
                  <a:gd name="connsiteY291" fmla="*/ 2435912 h 6858000"/>
                  <a:gd name="connsiteX292" fmla="*/ 432404 w 4543952"/>
                  <a:gd name="connsiteY292" fmla="*/ 2409485 h 6858000"/>
                  <a:gd name="connsiteX293" fmla="*/ 456789 w 4543952"/>
                  <a:gd name="connsiteY293" fmla="*/ 2334044 h 6858000"/>
                  <a:gd name="connsiteX294" fmla="*/ 485746 w 4543952"/>
                  <a:gd name="connsiteY294" fmla="*/ 2228314 h 6858000"/>
                  <a:gd name="connsiteX295" fmla="*/ 500986 w 4543952"/>
                  <a:gd name="connsiteY295" fmla="*/ 2188879 h 6858000"/>
                  <a:gd name="connsiteX296" fmla="*/ 523657 w 4543952"/>
                  <a:gd name="connsiteY296" fmla="*/ 2094578 h 6858000"/>
                  <a:gd name="connsiteX297" fmla="*/ 538516 w 4543952"/>
                  <a:gd name="connsiteY297" fmla="*/ 2016469 h 6858000"/>
                  <a:gd name="connsiteX298" fmla="*/ 584999 w 4543952"/>
                  <a:gd name="connsiteY298" fmla="*/ 1953413 h 6858000"/>
                  <a:gd name="connsiteX299" fmla="*/ 609004 w 4543952"/>
                  <a:gd name="connsiteY299" fmla="*/ 1933219 h 6858000"/>
                  <a:gd name="connsiteX300" fmla="*/ 624434 w 4543952"/>
                  <a:gd name="connsiteY300" fmla="*/ 1916454 h 6858000"/>
                  <a:gd name="connsiteX301" fmla="*/ 714925 w 4543952"/>
                  <a:gd name="connsiteY301" fmla="*/ 1842158 h 6858000"/>
                  <a:gd name="connsiteX302" fmla="*/ 722546 w 4543952"/>
                  <a:gd name="connsiteY302" fmla="*/ 1833775 h 6858000"/>
                  <a:gd name="connsiteX303" fmla="*/ 764267 w 4543952"/>
                  <a:gd name="connsiteY303" fmla="*/ 1733188 h 6858000"/>
                  <a:gd name="connsiteX304" fmla="*/ 786936 w 4543952"/>
                  <a:gd name="connsiteY304" fmla="*/ 1697753 h 6858000"/>
                  <a:gd name="connsiteX305" fmla="*/ 843517 w 4543952"/>
                  <a:gd name="connsiteY305" fmla="*/ 1624980 h 6858000"/>
                  <a:gd name="connsiteX306" fmla="*/ 845422 w 4543952"/>
                  <a:gd name="connsiteY306" fmla="*/ 1596213 h 6858000"/>
                  <a:gd name="connsiteX307" fmla="*/ 798723 w 4543952"/>
                  <a:gd name="connsiteY307" fmla="*/ 1459072 h 6858000"/>
                  <a:gd name="connsiteX308" fmla="*/ 807941 w 4543952"/>
                  <a:gd name="connsiteY308" fmla="*/ 1481571 h 6858000"/>
                  <a:gd name="connsiteX309" fmla="*/ 798724 w 4543952"/>
                  <a:gd name="connsiteY309" fmla="*/ 1459073 h 6858000"/>
                  <a:gd name="connsiteX310" fmla="*/ 779530 w 4543952"/>
                  <a:gd name="connsiteY310" fmla="*/ 1268757 h 6858000"/>
                  <a:gd name="connsiteX311" fmla="*/ 774363 w 4543952"/>
                  <a:gd name="connsiteY311" fmla="*/ 1286068 h 6858000"/>
                  <a:gd name="connsiteX312" fmla="*/ 752025 w 4543952"/>
                  <a:gd name="connsiteY312" fmla="*/ 1350626 h 6858000"/>
                  <a:gd name="connsiteX313" fmla="*/ 757620 w 4543952"/>
                  <a:gd name="connsiteY313" fmla="*/ 1413839 h 6858000"/>
                  <a:gd name="connsiteX314" fmla="*/ 752026 w 4543952"/>
                  <a:gd name="connsiteY314" fmla="*/ 1350627 h 6858000"/>
                  <a:gd name="connsiteX315" fmla="*/ 774363 w 4543952"/>
                  <a:gd name="connsiteY315" fmla="*/ 1286069 h 6858000"/>
                  <a:gd name="connsiteX316" fmla="*/ 779530 w 4543952"/>
                  <a:gd name="connsiteY316" fmla="*/ 1268757 h 6858000"/>
                  <a:gd name="connsiteX317" fmla="*/ 837801 w 4543952"/>
                  <a:gd name="connsiteY317" fmla="*/ 773034 h 6858000"/>
                  <a:gd name="connsiteX318" fmla="*/ 829801 w 4543952"/>
                  <a:gd name="connsiteY318" fmla="*/ 854378 h 6858000"/>
                  <a:gd name="connsiteX319" fmla="*/ 798747 w 4543952"/>
                  <a:gd name="connsiteY319" fmla="*/ 915342 h 6858000"/>
                  <a:gd name="connsiteX320" fmla="*/ 788269 w 4543952"/>
                  <a:gd name="connsiteY320" fmla="*/ 927154 h 6858000"/>
                  <a:gd name="connsiteX321" fmla="*/ 791889 w 4543952"/>
                  <a:gd name="connsiteY321" fmla="*/ 1097086 h 6858000"/>
                  <a:gd name="connsiteX322" fmla="*/ 796271 w 4543952"/>
                  <a:gd name="connsiteY322" fmla="*/ 1123184 h 6858000"/>
                  <a:gd name="connsiteX323" fmla="*/ 771553 w 4543952"/>
                  <a:gd name="connsiteY323" fmla="*/ 1184028 h 6858000"/>
                  <a:gd name="connsiteX324" fmla="*/ 796272 w 4543952"/>
                  <a:gd name="connsiteY324" fmla="*/ 1123185 h 6858000"/>
                  <a:gd name="connsiteX325" fmla="*/ 791890 w 4543952"/>
                  <a:gd name="connsiteY325" fmla="*/ 1097087 h 6858000"/>
                  <a:gd name="connsiteX326" fmla="*/ 788270 w 4543952"/>
                  <a:gd name="connsiteY326" fmla="*/ 927155 h 6858000"/>
                  <a:gd name="connsiteX327" fmla="*/ 798748 w 4543952"/>
                  <a:gd name="connsiteY327" fmla="*/ 915343 h 6858000"/>
                  <a:gd name="connsiteX328" fmla="*/ 829801 w 4543952"/>
                  <a:gd name="connsiteY328" fmla="*/ 854379 h 6858000"/>
                  <a:gd name="connsiteX329" fmla="*/ 837801 w 4543952"/>
                  <a:gd name="connsiteY329" fmla="*/ 773035 h 6858000"/>
                  <a:gd name="connsiteX330" fmla="*/ 782400 w 4543952"/>
                  <a:gd name="connsiteY330" fmla="*/ 517850 h 6858000"/>
                  <a:gd name="connsiteX331" fmla="*/ 791317 w 4543952"/>
                  <a:gd name="connsiteY331" fmla="*/ 556046 h 6858000"/>
                  <a:gd name="connsiteX332" fmla="*/ 797795 w 4543952"/>
                  <a:gd name="connsiteY332" fmla="*/ 580049 h 6858000"/>
                  <a:gd name="connsiteX333" fmla="*/ 801176 w 4543952"/>
                  <a:gd name="connsiteY333" fmla="*/ 642536 h 6858000"/>
                  <a:gd name="connsiteX334" fmla="*/ 813700 w 4543952"/>
                  <a:gd name="connsiteY334" fmla="*/ 694927 h 6858000"/>
                  <a:gd name="connsiteX335" fmla="*/ 801177 w 4543952"/>
                  <a:gd name="connsiteY335" fmla="*/ 642537 h 6858000"/>
                  <a:gd name="connsiteX336" fmla="*/ 797796 w 4543952"/>
                  <a:gd name="connsiteY336" fmla="*/ 580050 h 6858000"/>
                  <a:gd name="connsiteX337" fmla="*/ 791318 w 4543952"/>
                  <a:gd name="connsiteY337" fmla="*/ 556047 h 6858000"/>
                  <a:gd name="connsiteX338" fmla="*/ 783887 w 4543952"/>
                  <a:gd name="connsiteY338" fmla="*/ 313532 h 6858000"/>
                  <a:gd name="connsiteX339" fmla="*/ 786245 w 4543952"/>
                  <a:gd name="connsiteY339" fmla="*/ 324057 h 6858000"/>
                  <a:gd name="connsiteX340" fmla="*/ 784459 w 4543952"/>
                  <a:gd name="connsiteY340" fmla="*/ 338869 h 6858000"/>
                  <a:gd name="connsiteX341" fmla="*/ 784454 w 4543952"/>
                  <a:gd name="connsiteY341" fmla="*/ 338897 h 6858000"/>
                  <a:gd name="connsiteX342" fmla="*/ 778363 w 4543952"/>
                  <a:gd name="connsiteY342" fmla="*/ 367327 h 6858000"/>
                  <a:gd name="connsiteX343" fmla="*/ 774553 w 4543952"/>
                  <a:gd name="connsiteY343" fmla="*/ 395639 h 6858000"/>
                  <a:gd name="connsiteX344" fmla="*/ 784454 w 4543952"/>
                  <a:gd name="connsiteY344" fmla="*/ 338897 h 6858000"/>
                  <a:gd name="connsiteX345" fmla="*/ 784460 w 4543952"/>
                  <a:gd name="connsiteY345" fmla="*/ 338870 h 6858000"/>
                  <a:gd name="connsiteX346" fmla="*/ 783888 w 4543952"/>
                  <a:gd name="connsiteY346" fmla="*/ 313533 h 6858000"/>
                  <a:gd name="connsiteX347" fmla="*/ 761560 w 4543952"/>
                  <a:gd name="connsiteY347" fmla="*/ 281567 h 6858000"/>
                  <a:gd name="connsiteX348" fmla="*/ 766454 w 4543952"/>
                  <a:gd name="connsiteY348" fmla="*/ 295414 h 6858000"/>
                  <a:gd name="connsiteX349" fmla="*/ 766455 w 4543952"/>
                  <a:gd name="connsiteY349" fmla="*/ 295414 h 6858000"/>
                  <a:gd name="connsiteX350" fmla="*/ 774880 w 4543952"/>
                  <a:gd name="connsiteY350" fmla="*/ 24485 h 6858000"/>
                  <a:gd name="connsiteX351" fmla="*/ 777142 w 4543952"/>
                  <a:gd name="connsiteY351" fmla="*/ 74128 h 6858000"/>
                  <a:gd name="connsiteX352" fmla="*/ 767023 w 4543952"/>
                  <a:gd name="connsiteY352" fmla="*/ 151568 h 6858000"/>
                  <a:gd name="connsiteX353" fmla="*/ 766824 w 4543952"/>
                  <a:gd name="connsiteY353" fmla="*/ 153387 h 6858000"/>
                  <a:gd name="connsiteX354" fmla="*/ 763010 w 4543952"/>
                  <a:gd name="connsiteY354" fmla="*/ 177270 h 6858000"/>
                  <a:gd name="connsiteX355" fmla="*/ 758551 w 4543952"/>
                  <a:gd name="connsiteY355" fmla="*/ 228943 h 6858000"/>
                  <a:gd name="connsiteX356" fmla="*/ 766824 w 4543952"/>
                  <a:gd name="connsiteY356" fmla="*/ 153387 h 6858000"/>
                  <a:gd name="connsiteX357" fmla="*/ 771220 w 4543952"/>
                  <a:gd name="connsiteY357" fmla="*/ 125860 h 6858000"/>
                  <a:gd name="connsiteX358" fmla="*/ 777143 w 4543952"/>
                  <a:gd name="connsiteY358" fmla="*/ 74128 h 6858000"/>
                  <a:gd name="connsiteX359" fmla="*/ 313354 w 4543952"/>
                  <a:gd name="connsiteY359" fmla="*/ 0 h 6858000"/>
                  <a:gd name="connsiteX360" fmla="*/ 777461 w 4543952"/>
                  <a:gd name="connsiteY360" fmla="*/ 0 h 6858000"/>
                  <a:gd name="connsiteX361" fmla="*/ 774743 w 4543952"/>
                  <a:gd name="connsiteY361" fmla="*/ 21485 h 6858000"/>
                  <a:gd name="connsiteX362" fmla="*/ 777461 w 4543952"/>
                  <a:gd name="connsiteY362" fmla="*/ 0 h 6858000"/>
                  <a:gd name="connsiteX363" fmla="*/ 4543952 w 4543952"/>
                  <a:gd name="connsiteY363" fmla="*/ 1 h 6858000"/>
                  <a:gd name="connsiteX364" fmla="*/ 4543952 w 4543952"/>
                  <a:gd name="connsiteY364" fmla="*/ 6858000 h 6858000"/>
                  <a:gd name="connsiteX365" fmla="*/ 284400 w 4543952"/>
                  <a:gd name="connsiteY365" fmla="*/ 6858000 h 6858000"/>
                  <a:gd name="connsiteX366" fmla="*/ 112147 w 4543952"/>
                  <a:gd name="connsiteY366" fmla="*/ 6858000 h 6858000"/>
                  <a:gd name="connsiteX367" fmla="*/ 102447 w 4543952"/>
                  <a:gd name="connsiteY367" fmla="*/ 6815515 h 6858000"/>
                  <a:gd name="connsiteX368" fmla="*/ 83396 w 4543952"/>
                  <a:gd name="connsiteY368" fmla="*/ 6748457 h 6858000"/>
                  <a:gd name="connsiteX369" fmla="*/ 61870 w 4543952"/>
                  <a:gd name="connsiteY369" fmla="*/ 6584811 h 6858000"/>
                  <a:gd name="connsiteX370" fmla="*/ 41105 w 4543952"/>
                  <a:gd name="connsiteY370" fmla="*/ 6415832 h 6858000"/>
                  <a:gd name="connsiteX371" fmla="*/ 34247 w 4543952"/>
                  <a:gd name="connsiteY371" fmla="*/ 6323057 h 6858000"/>
                  <a:gd name="connsiteX372" fmla="*/ 23386 w 4543952"/>
                  <a:gd name="connsiteY372" fmla="*/ 6242092 h 6858000"/>
                  <a:gd name="connsiteX373" fmla="*/ 16528 w 4543952"/>
                  <a:gd name="connsiteY373" fmla="*/ 6171604 h 6858000"/>
                  <a:gd name="connsiteX374" fmla="*/ 2622 w 4543952"/>
                  <a:gd name="connsiteY374" fmla="*/ 6059396 h 6858000"/>
                  <a:gd name="connsiteX375" fmla="*/ 0 w 4543952"/>
                  <a:gd name="connsiteY375" fmla="*/ 6041768 h 6858000"/>
                  <a:gd name="connsiteX376" fmla="*/ 0 w 4543952"/>
                  <a:gd name="connsiteY376" fmla="*/ 6000936 h 6858000"/>
                  <a:gd name="connsiteX377" fmla="*/ 3670 w 4543952"/>
                  <a:gd name="connsiteY377" fmla="*/ 5957594 h 6858000"/>
                  <a:gd name="connsiteX378" fmla="*/ 0 w 4543952"/>
                  <a:gd name="connsiteY378" fmla="*/ 5912510 h 6858000"/>
                  <a:gd name="connsiteX379" fmla="*/ 0 w 4543952"/>
                  <a:gd name="connsiteY379" fmla="*/ 5886400 h 6858000"/>
                  <a:gd name="connsiteX380" fmla="*/ 1098 w 4543952"/>
                  <a:gd name="connsiteY380" fmla="*/ 5864317 h 6858000"/>
                  <a:gd name="connsiteX381" fmla="*/ 24720 w 4543952"/>
                  <a:gd name="connsiteY381" fmla="*/ 5790591 h 6858000"/>
                  <a:gd name="connsiteX382" fmla="*/ 26434 w 4543952"/>
                  <a:gd name="connsiteY382" fmla="*/ 5781829 h 6858000"/>
                  <a:gd name="connsiteX383" fmla="*/ 35771 w 4543952"/>
                  <a:gd name="connsiteY383" fmla="*/ 5733439 h 6858000"/>
                  <a:gd name="connsiteX384" fmla="*/ 38819 w 4543952"/>
                  <a:gd name="connsiteY384" fmla="*/ 5706958 h 6858000"/>
                  <a:gd name="connsiteX385" fmla="*/ 58250 w 4543952"/>
                  <a:gd name="connsiteY385" fmla="*/ 5606371 h 6858000"/>
                  <a:gd name="connsiteX386" fmla="*/ 67394 w 4543952"/>
                  <a:gd name="connsiteY386" fmla="*/ 5548459 h 6858000"/>
                  <a:gd name="connsiteX387" fmla="*/ 66060 w 4543952"/>
                  <a:gd name="connsiteY387" fmla="*/ 5501593 h 6858000"/>
                  <a:gd name="connsiteX388" fmla="*/ 64346 w 4543952"/>
                  <a:gd name="connsiteY388" fmla="*/ 5419294 h 6858000"/>
                  <a:gd name="connsiteX389" fmla="*/ 59964 w 4543952"/>
                  <a:gd name="connsiteY389" fmla="*/ 5393004 h 6858000"/>
                  <a:gd name="connsiteX390" fmla="*/ 72538 w 4543952"/>
                  <a:gd name="connsiteY390" fmla="*/ 5274128 h 6858000"/>
                  <a:gd name="connsiteX391" fmla="*/ 73490 w 4543952"/>
                  <a:gd name="connsiteY391" fmla="*/ 5206307 h 6858000"/>
                  <a:gd name="connsiteX392" fmla="*/ 89113 w 4543952"/>
                  <a:gd name="connsiteY392" fmla="*/ 5129915 h 6858000"/>
                  <a:gd name="connsiteX393" fmla="*/ 88351 w 4543952"/>
                  <a:gd name="connsiteY393" fmla="*/ 5107626 h 6858000"/>
                  <a:gd name="connsiteX394" fmla="*/ 87016 w 4543952"/>
                  <a:gd name="connsiteY394" fmla="*/ 5082669 h 6858000"/>
                  <a:gd name="connsiteX395" fmla="*/ 85872 w 4543952"/>
                  <a:gd name="connsiteY395" fmla="*/ 5006085 h 6858000"/>
                  <a:gd name="connsiteX396" fmla="*/ 80158 w 4543952"/>
                  <a:gd name="connsiteY396" fmla="*/ 4959601 h 6858000"/>
                  <a:gd name="connsiteX397" fmla="*/ 83586 w 4543952"/>
                  <a:gd name="connsiteY397" fmla="*/ 4871018 h 6858000"/>
                  <a:gd name="connsiteX398" fmla="*/ 78634 w 4543952"/>
                  <a:gd name="connsiteY398" fmla="*/ 4838249 h 6858000"/>
                  <a:gd name="connsiteX399" fmla="*/ 78062 w 4543952"/>
                  <a:gd name="connsiteY399" fmla="*/ 4755380 h 6858000"/>
                  <a:gd name="connsiteX400" fmla="*/ 80920 w 4543952"/>
                  <a:gd name="connsiteY400" fmla="*/ 4681082 h 6858000"/>
                  <a:gd name="connsiteX401" fmla="*/ 79396 w 4543952"/>
                  <a:gd name="connsiteY401" fmla="*/ 4609451 h 6858000"/>
                  <a:gd name="connsiteX402" fmla="*/ 73110 w 4543952"/>
                  <a:gd name="connsiteY402" fmla="*/ 4558206 h 6858000"/>
                  <a:gd name="connsiteX403" fmla="*/ 69300 w 4543952"/>
                  <a:gd name="connsiteY403" fmla="*/ 4502578 h 6858000"/>
                  <a:gd name="connsiteX404" fmla="*/ 46629 w 4543952"/>
                  <a:gd name="connsiteY404" fmla="*/ 4349221 h 6858000"/>
                  <a:gd name="connsiteX405" fmla="*/ 52153 w 4543952"/>
                  <a:gd name="connsiteY405" fmla="*/ 4320836 h 6858000"/>
                  <a:gd name="connsiteX406" fmla="*/ 57297 w 4543952"/>
                  <a:gd name="connsiteY406" fmla="*/ 4159666 h 6858000"/>
                  <a:gd name="connsiteX407" fmla="*/ 56915 w 4543952"/>
                  <a:gd name="connsiteY407" fmla="*/ 4124613 h 6858000"/>
                  <a:gd name="connsiteX408" fmla="*/ 79396 w 4543952"/>
                  <a:gd name="connsiteY408" fmla="*/ 4030502 h 6858000"/>
                  <a:gd name="connsiteX409" fmla="*/ 43771 w 4543952"/>
                  <a:gd name="connsiteY409" fmla="*/ 3885337 h 6858000"/>
                  <a:gd name="connsiteX410" fmla="*/ 426 w 4543952"/>
                  <a:gd name="connsiteY410" fmla="*/ 3786776 h 6858000"/>
                  <a:gd name="connsiteX411" fmla="*/ 0 w 4543952"/>
                  <a:gd name="connsiteY411" fmla="*/ 3773896 h 6858000"/>
                  <a:gd name="connsiteX412" fmla="*/ 0 w 4543952"/>
                  <a:gd name="connsiteY412" fmla="*/ 3393881 h 6858000"/>
                  <a:gd name="connsiteX413" fmla="*/ 11838 w 4543952"/>
                  <a:gd name="connsiteY413" fmla="*/ 3359515 h 6858000"/>
                  <a:gd name="connsiteX414" fmla="*/ 12910 w 4543952"/>
                  <a:gd name="connsiteY414" fmla="*/ 3318770 h 6858000"/>
                  <a:gd name="connsiteX415" fmla="*/ 6718 w 4543952"/>
                  <a:gd name="connsiteY415" fmla="*/ 3304078 h 6858000"/>
                  <a:gd name="connsiteX416" fmla="*/ 0 w 4543952"/>
                  <a:gd name="connsiteY416" fmla="*/ 3297656 h 6858000"/>
                  <a:gd name="connsiteX417" fmla="*/ 0 w 4543952"/>
                  <a:gd name="connsiteY417" fmla="*/ 3207866 h 6858000"/>
                  <a:gd name="connsiteX418" fmla="*/ 15553 w 4543952"/>
                  <a:gd name="connsiteY418" fmla="*/ 3186770 h 6858000"/>
                  <a:gd name="connsiteX419" fmla="*/ 36341 w 4543952"/>
                  <a:gd name="connsiteY419" fmla="*/ 3107499 h 6858000"/>
                  <a:gd name="connsiteX420" fmla="*/ 38057 w 4543952"/>
                  <a:gd name="connsiteY420" fmla="*/ 3042727 h 6858000"/>
                  <a:gd name="connsiteX421" fmla="*/ 54249 w 4543952"/>
                  <a:gd name="connsiteY421" fmla="*/ 2901942 h 6858000"/>
                  <a:gd name="connsiteX422" fmla="*/ 77300 w 4543952"/>
                  <a:gd name="connsiteY422" fmla="*/ 2809929 h 6858000"/>
                  <a:gd name="connsiteX423" fmla="*/ 103399 w 4543952"/>
                  <a:gd name="connsiteY423" fmla="*/ 2743825 h 6858000"/>
                  <a:gd name="connsiteX424" fmla="*/ 137500 w 4543952"/>
                  <a:gd name="connsiteY424" fmla="*/ 2649142 h 6858000"/>
                  <a:gd name="connsiteX425" fmla="*/ 155217 w 4543952"/>
                  <a:gd name="connsiteY425" fmla="*/ 2554078 h 6858000"/>
                  <a:gd name="connsiteX426" fmla="*/ 177507 w 4543952"/>
                  <a:gd name="connsiteY426" fmla="*/ 2485306 h 6858000"/>
                  <a:gd name="connsiteX427" fmla="*/ 192748 w 4543952"/>
                  <a:gd name="connsiteY427" fmla="*/ 2401291 h 6858000"/>
                  <a:gd name="connsiteX428" fmla="*/ 193318 w 4543952"/>
                  <a:gd name="connsiteY428" fmla="*/ 2330805 h 6858000"/>
                  <a:gd name="connsiteX429" fmla="*/ 190652 w 4543952"/>
                  <a:gd name="connsiteY429" fmla="*/ 2220311 h 6858000"/>
                  <a:gd name="connsiteX430" fmla="*/ 236753 w 4543952"/>
                  <a:gd name="connsiteY430" fmla="*/ 2085053 h 6858000"/>
                  <a:gd name="connsiteX431" fmla="*/ 247042 w 4543952"/>
                  <a:gd name="connsiteY431" fmla="*/ 2030377 h 6858000"/>
                  <a:gd name="connsiteX432" fmla="*/ 251804 w 4543952"/>
                  <a:gd name="connsiteY432" fmla="*/ 1978939 h 6858000"/>
                  <a:gd name="connsiteX433" fmla="*/ 282475 w 4543952"/>
                  <a:gd name="connsiteY433" fmla="*/ 1869779 h 6858000"/>
                  <a:gd name="connsiteX434" fmla="*/ 292573 w 4543952"/>
                  <a:gd name="connsiteY434" fmla="*/ 1825392 h 6858000"/>
                  <a:gd name="connsiteX435" fmla="*/ 292381 w 4543952"/>
                  <a:gd name="connsiteY435" fmla="*/ 1763286 h 6858000"/>
                  <a:gd name="connsiteX436" fmla="*/ 306480 w 4543952"/>
                  <a:gd name="connsiteY436" fmla="*/ 1650316 h 6858000"/>
                  <a:gd name="connsiteX437" fmla="*/ 347629 w 4543952"/>
                  <a:gd name="connsiteY437" fmla="*/ 1537536 h 6858000"/>
                  <a:gd name="connsiteX438" fmla="*/ 343629 w 4543952"/>
                  <a:gd name="connsiteY438" fmla="*/ 1489719 h 6858000"/>
                  <a:gd name="connsiteX439" fmla="*/ 344581 w 4543952"/>
                  <a:gd name="connsiteY439" fmla="*/ 1472574 h 6858000"/>
                  <a:gd name="connsiteX440" fmla="*/ 367252 w 4543952"/>
                  <a:gd name="connsiteY440" fmla="*/ 1318455 h 6858000"/>
                  <a:gd name="connsiteX441" fmla="*/ 369728 w 4543952"/>
                  <a:gd name="connsiteY441" fmla="*/ 1303023 h 6858000"/>
                  <a:gd name="connsiteX442" fmla="*/ 389921 w 4543952"/>
                  <a:gd name="connsiteY442" fmla="*/ 1230632 h 6858000"/>
                  <a:gd name="connsiteX443" fmla="*/ 402495 w 4543952"/>
                  <a:gd name="connsiteY443" fmla="*/ 1048124 h 6858000"/>
                  <a:gd name="connsiteX444" fmla="*/ 404019 w 4543952"/>
                  <a:gd name="connsiteY444" fmla="*/ 1036886 h 6858000"/>
                  <a:gd name="connsiteX445" fmla="*/ 393923 w 4543952"/>
                  <a:gd name="connsiteY445" fmla="*/ 975732 h 6858000"/>
                  <a:gd name="connsiteX446" fmla="*/ 379634 w 4543952"/>
                  <a:gd name="connsiteY446" fmla="*/ 945443 h 6858000"/>
                  <a:gd name="connsiteX447" fmla="*/ 364774 w 4543952"/>
                  <a:gd name="connsiteY447" fmla="*/ 898197 h 6858000"/>
                  <a:gd name="connsiteX448" fmla="*/ 359250 w 4543952"/>
                  <a:gd name="connsiteY448" fmla="*/ 850188 h 6858000"/>
                  <a:gd name="connsiteX449" fmla="*/ 381730 w 4543952"/>
                  <a:gd name="connsiteY449" fmla="*/ 769604 h 6858000"/>
                  <a:gd name="connsiteX450" fmla="*/ 384016 w 4543952"/>
                  <a:gd name="connsiteY450" fmla="*/ 740267 h 6858000"/>
                  <a:gd name="connsiteX451" fmla="*/ 394875 w 4543952"/>
                  <a:gd name="connsiteY451" fmla="*/ 674922 h 6858000"/>
                  <a:gd name="connsiteX452" fmla="*/ 394113 w 4543952"/>
                  <a:gd name="connsiteY452" fmla="*/ 617771 h 6858000"/>
                  <a:gd name="connsiteX453" fmla="*/ 376776 w 4543952"/>
                  <a:gd name="connsiteY453" fmla="*/ 571859 h 6858000"/>
                  <a:gd name="connsiteX454" fmla="*/ 373348 w 4543952"/>
                  <a:gd name="connsiteY454" fmla="*/ 505181 h 6858000"/>
                  <a:gd name="connsiteX455" fmla="*/ 385920 w 4543952"/>
                  <a:gd name="connsiteY455" fmla="*/ 462125 h 6858000"/>
                  <a:gd name="connsiteX456" fmla="*/ 387634 w 4543952"/>
                  <a:gd name="connsiteY456" fmla="*/ 453363 h 6858000"/>
                  <a:gd name="connsiteX457" fmla="*/ 388399 w 4543952"/>
                  <a:gd name="connsiteY457" fmla="*/ 340773 h 6858000"/>
                  <a:gd name="connsiteX458" fmla="*/ 350487 w 4543952"/>
                  <a:gd name="connsiteY458" fmla="*/ 200181 h 6858000"/>
                  <a:gd name="connsiteX459" fmla="*/ 342485 w 4543952"/>
                  <a:gd name="connsiteY459" fmla="*/ 176938 h 6858000"/>
                  <a:gd name="connsiteX460" fmla="*/ 328579 w 4543952"/>
                  <a:gd name="connsiteY460" fmla="*/ 63586 h 6858000"/>
                  <a:gd name="connsiteX461" fmla="*/ 314480 w 4543952"/>
                  <a:gd name="connsiteY461" fmla="*/ 281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Lst>
                <a:rect l="l" t="t" r="r" b="b"/>
                <a:pathLst>
                  <a:path w="4543952" h="6858000">
                    <a:moveTo>
                      <a:pt x="328959" y="6564619"/>
                    </a:moveTo>
                    <a:lnTo>
                      <a:pt x="306480" y="6588624"/>
                    </a:lnTo>
                    <a:cubicBezTo>
                      <a:pt x="298003" y="6597577"/>
                      <a:pt x="291954" y="6611341"/>
                      <a:pt x="289858" y="6625223"/>
                    </a:cubicBezTo>
                    <a:lnTo>
                      <a:pt x="289858" y="6625224"/>
                    </a:lnTo>
                    <a:lnTo>
                      <a:pt x="289870" y="6645551"/>
                    </a:lnTo>
                    <a:lnTo>
                      <a:pt x="296953" y="6662539"/>
                    </a:lnTo>
                    <a:lnTo>
                      <a:pt x="296953" y="6662541"/>
                    </a:lnTo>
                    <a:lnTo>
                      <a:pt x="296954" y="6662543"/>
                    </a:lnTo>
                    <a:lnTo>
                      <a:pt x="311551" y="6702975"/>
                    </a:lnTo>
                    <a:lnTo>
                      <a:pt x="297715" y="6742551"/>
                    </a:lnTo>
                    <a:lnTo>
                      <a:pt x="297714" y="6742554"/>
                    </a:lnTo>
                    <a:lnTo>
                      <a:pt x="283011" y="6776799"/>
                    </a:lnTo>
                    <a:lnTo>
                      <a:pt x="278238" y="6812061"/>
                    </a:lnTo>
                    <a:lnTo>
                      <a:pt x="278237" y="6812062"/>
                    </a:lnTo>
                    <a:lnTo>
                      <a:pt x="278237" y="6812063"/>
                    </a:lnTo>
                    <a:lnTo>
                      <a:pt x="278238" y="6812061"/>
                    </a:lnTo>
                    <a:lnTo>
                      <a:pt x="297714" y="6742554"/>
                    </a:lnTo>
                    <a:lnTo>
                      <a:pt x="297715" y="6742552"/>
                    </a:lnTo>
                    <a:cubicBezTo>
                      <a:pt x="306003" y="6729218"/>
                      <a:pt x="311147" y="6716168"/>
                      <a:pt x="311551" y="6702976"/>
                    </a:cubicBezTo>
                    <a:lnTo>
                      <a:pt x="311551" y="6702975"/>
                    </a:lnTo>
                    <a:lnTo>
                      <a:pt x="308405" y="6683026"/>
                    </a:lnTo>
                    <a:lnTo>
                      <a:pt x="296954" y="6662543"/>
                    </a:lnTo>
                    <a:lnTo>
                      <a:pt x="296953" y="6662540"/>
                    </a:lnTo>
                    <a:lnTo>
                      <a:pt x="296953" y="6662539"/>
                    </a:lnTo>
                    <a:lnTo>
                      <a:pt x="289858" y="6625224"/>
                    </a:lnTo>
                    <a:lnTo>
                      <a:pt x="306480" y="6588625"/>
                    </a:lnTo>
                    <a:cubicBezTo>
                      <a:pt x="312576" y="6582146"/>
                      <a:pt x="318672" y="6575478"/>
                      <a:pt x="328959" y="6564620"/>
                    </a:cubicBezTo>
                    <a:close/>
                    <a:moveTo>
                      <a:pt x="248638" y="6438980"/>
                    </a:moveTo>
                    <a:cubicBezTo>
                      <a:pt x="258140" y="6444076"/>
                      <a:pt x="265617" y="6451649"/>
                      <a:pt x="268569" y="6463840"/>
                    </a:cubicBezTo>
                    <a:lnTo>
                      <a:pt x="268572" y="6463848"/>
                    </a:lnTo>
                    <a:lnTo>
                      <a:pt x="279556" y="6508051"/>
                    </a:lnTo>
                    <a:lnTo>
                      <a:pt x="282367" y="6513011"/>
                    </a:lnTo>
                    <a:lnTo>
                      <a:pt x="284834" y="6521803"/>
                    </a:lnTo>
                    <a:lnTo>
                      <a:pt x="301172" y="6546194"/>
                    </a:lnTo>
                    <a:lnTo>
                      <a:pt x="301172" y="6546193"/>
                    </a:lnTo>
                    <a:lnTo>
                      <a:pt x="282367" y="6513011"/>
                    </a:lnTo>
                    <a:lnTo>
                      <a:pt x="268572" y="6463848"/>
                    </a:lnTo>
                    <a:lnTo>
                      <a:pt x="268569" y="6463839"/>
                    </a:lnTo>
                    <a:close/>
                    <a:moveTo>
                      <a:pt x="166047" y="6392242"/>
                    </a:moveTo>
                    <a:lnTo>
                      <a:pt x="173364" y="6407332"/>
                    </a:lnTo>
                    <a:lnTo>
                      <a:pt x="173364" y="6407331"/>
                    </a:lnTo>
                    <a:close/>
                    <a:moveTo>
                      <a:pt x="401733" y="4221390"/>
                    </a:moveTo>
                    <a:lnTo>
                      <a:pt x="396017" y="4253013"/>
                    </a:lnTo>
                    <a:cubicBezTo>
                      <a:pt x="383824" y="4277400"/>
                      <a:pt x="368204" y="4300069"/>
                      <a:pt x="356201" y="4324644"/>
                    </a:cubicBezTo>
                    <a:cubicBezTo>
                      <a:pt x="350487" y="4336456"/>
                      <a:pt x="347439" y="4350553"/>
                      <a:pt x="347247" y="4363889"/>
                    </a:cubicBezTo>
                    <a:lnTo>
                      <a:pt x="347247" y="4363890"/>
                    </a:lnTo>
                    <a:cubicBezTo>
                      <a:pt x="346295" y="4403325"/>
                      <a:pt x="346295" y="4442761"/>
                      <a:pt x="348009" y="4482004"/>
                    </a:cubicBezTo>
                    <a:cubicBezTo>
                      <a:pt x="350677" y="4546776"/>
                      <a:pt x="351249" y="4612500"/>
                      <a:pt x="408019" y="4659174"/>
                    </a:cubicBezTo>
                    <a:cubicBezTo>
                      <a:pt x="412591" y="4662986"/>
                      <a:pt x="415259" y="4671176"/>
                      <a:pt x="416021" y="4677655"/>
                    </a:cubicBezTo>
                    <a:cubicBezTo>
                      <a:pt x="419640" y="4707564"/>
                      <a:pt x="420022" y="4738235"/>
                      <a:pt x="425928" y="4767764"/>
                    </a:cubicBezTo>
                    <a:lnTo>
                      <a:pt x="427237" y="4800482"/>
                    </a:lnTo>
                    <a:lnTo>
                      <a:pt x="412401" y="4828915"/>
                    </a:lnTo>
                    <a:cubicBezTo>
                      <a:pt x="404115" y="4837702"/>
                      <a:pt x="397114" y="4847213"/>
                      <a:pt x="391971" y="4857316"/>
                    </a:cubicBezTo>
                    <a:lnTo>
                      <a:pt x="390221" y="4863342"/>
                    </a:lnTo>
                    <a:lnTo>
                      <a:pt x="387469" y="4867613"/>
                    </a:lnTo>
                    <a:lnTo>
                      <a:pt x="382691" y="4889274"/>
                    </a:lnTo>
                    <a:lnTo>
                      <a:pt x="382691" y="4889275"/>
                    </a:lnTo>
                    <a:cubicBezTo>
                      <a:pt x="382122" y="4896713"/>
                      <a:pt x="382634" y="4904357"/>
                      <a:pt x="384396" y="4912168"/>
                    </a:cubicBezTo>
                    <a:lnTo>
                      <a:pt x="385799" y="4933804"/>
                    </a:lnTo>
                    <a:lnTo>
                      <a:pt x="378247" y="4957452"/>
                    </a:lnTo>
                    <a:lnTo>
                      <a:pt x="360964" y="4987036"/>
                    </a:lnTo>
                    <a:cubicBezTo>
                      <a:pt x="349725" y="5003800"/>
                      <a:pt x="335627" y="5022851"/>
                      <a:pt x="334485" y="5041520"/>
                    </a:cubicBezTo>
                    <a:cubicBezTo>
                      <a:pt x="333557" y="5057380"/>
                      <a:pt x="327458" y="5072410"/>
                      <a:pt x="321371" y="5087422"/>
                    </a:cubicBezTo>
                    <a:lnTo>
                      <a:pt x="321364" y="5087449"/>
                    </a:lnTo>
                    <a:lnTo>
                      <a:pt x="315482" y="5102460"/>
                    </a:lnTo>
                    <a:lnTo>
                      <a:pt x="308338" y="5133219"/>
                    </a:lnTo>
                    <a:lnTo>
                      <a:pt x="308337" y="5133223"/>
                    </a:lnTo>
                    <a:lnTo>
                      <a:pt x="308337" y="5133224"/>
                    </a:lnTo>
                    <a:lnTo>
                      <a:pt x="315052" y="5166113"/>
                    </a:lnTo>
                    <a:lnTo>
                      <a:pt x="314362" y="5172089"/>
                    </a:lnTo>
                    <a:cubicBezTo>
                      <a:pt x="313481" y="5174399"/>
                      <a:pt x="312290" y="5176875"/>
                      <a:pt x="311814" y="5179066"/>
                    </a:cubicBezTo>
                    <a:lnTo>
                      <a:pt x="311814" y="5179067"/>
                    </a:lnTo>
                    <a:cubicBezTo>
                      <a:pt x="304574" y="5214121"/>
                      <a:pt x="311624" y="5247078"/>
                      <a:pt x="335437" y="5272796"/>
                    </a:cubicBezTo>
                    <a:lnTo>
                      <a:pt x="360397" y="5321350"/>
                    </a:lnTo>
                    <a:lnTo>
                      <a:pt x="364317" y="5355013"/>
                    </a:lnTo>
                    <a:lnTo>
                      <a:pt x="359440" y="5385383"/>
                    </a:lnTo>
                    <a:cubicBezTo>
                      <a:pt x="356201" y="5398720"/>
                      <a:pt x="353915" y="5412056"/>
                      <a:pt x="351249" y="5425581"/>
                    </a:cubicBezTo>
                    <a:cubicBezTo>
                      <a:pt x="347439" y="5443869"/>
                      <a:pt x="343437" y="5462350"/>
                      <a:pt x="339627" y="5480636"/>
                    </a:cubicBezTo>
                    <a:cubicBezTo>
                      <a:pt x="337722" y="5489496"/>
                      <a:pt x="335151" y="5498831"/>
                      <a:pt x="335103" y="5507666"/>
                    </a:cubicBezTo>
                    <a:lnTo>
                      <a:pt x="335103" y="5507667"/>
                    </a:lnTo>
                    <a:lnTo>
                      <a:pt x="337324" y="5520421"/>
                    </a:lnTo>
                    <a:lnTo>
                      <a:pt x="345722" y="5531691"/>
                    </a:lnTo>
                    <a:lnTo>
                      <a:pt x="345723" y="5531693"/>
                    </a:lnTo>
                    <a:lnTo>
                      <a:pt x="355869" y="5547577"/>
                    </a:lnTo>
                    <a:lnTo>
                      <a:pt x="346295" y="5562745"/>
                    </a:lnTo>
                    <a:cubicBezTo>
                      <a:pt x="303622" y="5600466"/>
                      <a:pt x="276951" y="5646188"/>
                      <a:pt x="275047" y="5704482"/>
                    </a:cubicBezTo>
                    <a:cubicBezTo>
                      <a:pt x="274665" y="5716484"/>
                      <a:pt x="271999" y="5728677"/>
                      <a:pt x="269141" y="5740487"/>
                    </a:cubicBezTo>
                    <a:cubicBezTo>
                      <a:pt x="267426" y="5747727"/>
                      <a:pt x="265520" y="5756492"/>
                      <a:pt x="260376" y="5760872"/>
                    </a:cubicBezTo>
                    <a:cubicBezTo>
                      <a:pt x="221133" y="5794973"/>
                      <a:pt x="193890" y="5837456"/>
                      <a:pt x="171981" y="5883750"/>
                    </a:cubicBezTo>
                    <a:lnTo>
                      <a:pt x="171979" y="5883755"/>
                    </a:lnTo>
                    <a:lnTo>
                      <a:pt x="160957" y="5909350"/>
                    </a:lnTo>
                    <a:lnTo>
                      <a:pt x="154076" y="5935945"/>
                    </a:lnTo>
                    <a:lnTo>
                      <a:pt x="154075" y="5935948"/>
                    </a:lnTo>
                    <a:lnTo>
                      <a:pt x="154075" y="5935949"/>
                    </a:lnTo>
                    <a:lnTo>
                      <a:pt x="154242" y="5964476"/>
                    </a:lnTo>
                    <a:lnTo>
                      <a:pt x="157695" y="5993289"/>
                    </a:lnTo>
                    <a:lnTo>
                      <a:pt x="157695" y="5993291"/>
                    </a:lnTo>
                    <a:cubicBezTo>
                      <a:pt x="158837" y="6004531"/>
                      <a:pt x="158647" y="6017485"/>
                      <a:pt x="164171" y="6026440"/>
                    </a:cubicBezTo>
                    <a:cubicBezTo>
                      <a:pt x="181508" y="6054825"/>
                      <a:pt x="200176" y="6082258"/>
                      <a:pt x="220371" y="6108738"/>
                    </a:cubicBezTo>
                    <a:lnTo>
                      <a:pt x="234064" y="6133314"/>
                    </a:lnTo>
                    <a:lnTo>
                      <a:pt x="218468" y="6155599"/>
                    </a:lnTo>
                    <a:lnTo>
                      <a:pt x="218465" y="6155601"/>
                    </a:lnTo>
                    <a:cubicBezTo>
                      <a:pt x="196176" y="6175796"/>
                      <a:pt x="184556" y="6200943"/>
                      <a:pt x="179794" y="6228755"/>
                    </a:cubicBezTo>
                    <a:cubicBezTo>
                      <a:pt x="172363" y="6272763"/>
                      <a:pt x="166077" y="6317150"/>
                      <a:pt x="162457" y="6361538"/>
                    </a:cubicBezTo>
                    <a:lnTo>
                      <a:pt x="162457" y="6361539"/>
                    </a:lnTo>
                    <a:lnTo>
                      <a:pt x="179794" y="6228756"/>
                    </a:lnTo>
                    <a:cubicBezTo>
                      <a:pt x="184556" y="6200944"/>
                      <a:pt x="196176" y="6175797"/>
                      <a:pt x="218465" y="6155602"/>
                    </a:cubicBezTo>
                    <a:lnTo>
                      <a:pt x="218468" y="6155599"/>
                    </a:lnTo>
                    <a:lnTo>
                      <a:pt x="230364" y="6143189"/>
                    </a:lnTo>
                    <a:lnTo>
                      <a:pt x="234064" y="6133314"/>
                    </a:lnTo>
                    <a:lnTo>
                      <a:pt x="234064" y="6133313"/>
                    </a:lnTo>
                    <a:cubicBezTo>
                      <a:pt x="233993" y="6126883"/>
                      <a:pt x="229039" y="6120073"/>
                      <a:pt x="220371" y="6108737"/>
                    </a:cubicBezTo>
                    <a:cubicBezTo>
                      <a:pt x="200176" y="6082257"/>
                      <a:pt x="181508" y="6054824"/>
                      <a:pt x="164171" y="6026439"/>
                    </a:cubicBezTo>
                    <a:cubicBezTo>
                      <a:pt x="158647" y="6017484"/>
                      <a:pt x="158837" y="6004530"/>
                      <a:pt x="157695" y="5993290"/>
                    </a:cubicBezTo>
                    <a:lnTo>
                      <a:pt x="157695" y="5993289"/>
                    </a:lnTo>
                    <a:lnTo>
                      <a:pt x="154075" y="5935949"/>
                    </a:lnTo>
                    <a:lnTo>
                      <a:pt x="154076" y="5935945"/>
                    </a:lnTo>
                    <a:lnTo>
                      <a:pt x="171979" y="5883755"/>
                    </a:lnTo>
                    <a:lnTo>
                      <a:pt x="171981" y="5883751"/>
                    </a:lnTo>
                    <a:cubicBezTo>
                      <a:pt x="193890" y="5837457"/>
                      <a:pt x="221133" y="5794974"/>
                      <a:pt x="260376" y="5760873"/>
                    </a:cubicBezTo>
                    <a:cubicBezTo>
                      <a:pt x="265520" y="5756493"/>
                      <a:pt x="267426" y="5747728"/>
                      <a:pt x="269141" y="5740488"/>
                    </a:cubicBezTo>
                    <a:cubicBezTo>
                      <a:pt x="271999" y="5728678"/>
                      <a:pt x="274665" y="5716485"/>
                      <a:pt x="275047" y="5704483"/>
                    </a:cubicBezTo>
                    <a:cubicBezTo>
                      <a:pt x="276951" y="5646189"/>
                      <a:pt x="303622" y="5600467"/>
                      <a:pt x="346295" y="5562746"/>
                    </a:cubicBezTo>
                    <a:cubicBezTo>
                      <a:pt x="352392" y="5557317"/>
                      <a:pt x="355774" y="5552507"/>
                      <a:pt x="355869" y="5547578"/>
                    </a:cubicBezTo>
                    <a:lnTo>
                      <a:pt x="355869" y="5547577"/>
                    </a:lnTo>
                    <a:cubicBezTo>
                      <a:pt x="355964" y="5542648"/>
                      <a:pt x="352773" y="5537599"/>
                      <a:pt x="345723" y="5531692"/>
                    </a:cubicBezTo>
                    <a:lnTo>
                      <a:pt x="345722" y="5531691"/>
                    </a:lnTo>
                    <a:lnTo>
                      <a:pt x="335103" y="5507667"/>
                    </a:lnTo>
                    <a:lnTo>
                      <a:pt x="339627" y="5480637"/>
                    </a:lnTo>
                    <a:cubicBezTo>
                      <a:pt x="343437" y="5462351"/>
                      <a:pt x="347439" y="5443870"/>
                      <a:pt x="351249" y="5425582"/>
                    </a:cubicBezTo>
                    <a:cubicBezTo>
                      <a:pt x="353915" y="5412057"/>
                      <a:pt x="356201" y="5398721"/>
                      <a:pt x="359440" y="5385384"/>
                    </a:cubicBezTo>
                    <a:cubicBezTo>
                      <a:pt x="361965" y="5375002"/>
                      <a:pt x="363668" y="5364882"/>
                      <a:pt x="364317" y="5355014"/>
                    </a:cubicBezTo>
                    <a:lnTo>
                      <a:pt x="364317" y="5355013"/>
                    </a:lnTo>
                    <a:lnTo>
                      <a:pt x="362870" y="5326162"/>
                    </a:lnTo>
                    <a:lnTo>
                      <a:pt x="360397" y="5321350"/>
                    </a:lnTo>
                    <a:lnTo>
                      <a:pt x="359341" y="5312287"/>
                    </a:lnTo>
                    <a:cubicBezTo>
                      <a:pt x="354789" y="5298594"/>
                      <a:pt x="347082" y="5285440"/>
                      <a:pt x="335437" y="5272795"/>
                    </a:cubicBezTo>
                    <a:cubicBezTo>
                      <a:pt x="323531" y="5259936"/>
                      <a:pt x="315815" y="5245268"/>
                      <a:pt x="311981" y="5229432"/>
                    </a:cubicBezTo>
                    <a:lnTo>
                      <a:pt x="311814" y="5179067"/>
                    </a:lnTo>
                    <a:lnTo>
                      <a:pt x="314362" y="5172090"/>
                    </a:lnTo>
                    <a:cubicBezTo>
                      <a:pt x="315243" y="5169780"/>
                      <a:pt x="315814" y="5167637"/>
                      <a:pt x="315052" y="5166113"/>
                    </a:cubicBezTo>
                    <a:lnTo>
                      <a:pt x="315052" y="5166112"/>
                    </a:lnTo>
                    <a:lnTo>
                      <a:pt x="308337" y="5133224"/>
                    </a:lnTo>
                    <a:lnTo>
                      <a:pt x="308338" y="5133219"/>
                    </a:lnTo>
                    <a:lnTo>
                      <a:pt x="321364" y="5087449"/>
                    </a:lnTo>
                    <a:lnTo>
                      <a:pt x="327270" y="5072375"/>
                    </a:lnTo>
                    <a:cubicBezTo>
                      <a:pt x="330949" y="5062299"/>
                      <a:pt x="333866" y="5052095"/>
                      <a:pt x="334485" y="5041521"/>
                    </a:cubicBezTo>
                    <a:cubicBezTo>
                      <a:pt x="335627" y="5022852"/>
                      <a:pt x="349725" y="5003801"/>
                      <a:pt x="360964" y="4987037"/>
                    </a:cubicBezTo>
                    <a:cubicBezTo>
                      <a:pt x="366751" y="4978392"/>
                      <a:pt x="372458" y="4970096"/>
                      <a:pt x="376969" y="4961455"/>
                    </a:cubicBezTo>
                    <a:lnTo>
                      <a:pt x="378247" y="4957452"/>
                    </a:lnTo>
                    <a:lnTo>
                      <a:pt x="381039" y="4952672"/>
                    </a:lnTo>
                    <a:lnTo>
                      <a:pt x="385799" y="4933804"/>
                    </a:lnTo>
                    <a:cubicBezTo>
                      <a:pt x="386468" y="4927121"/>
                      <a:pt x="386111" y="4919978"/>
                      <a:pt x="384396" y="4912167"/>
                    </a:cubicBezTo>
                    <a:lnTo>
                      <a:pt x="382691" y="4889274"/>
                    </a:lnTo>
                    <a:lnTo>
                      <a:pt x="390221" y="4863342"/>
                    </a:lnTo>
                    <a:lnTo>
                      <a:pt x="412401" y="4828916"/>
                    </a:lnTo>
                    <a:cubicBezTo>
                      <a:pt x="420784" y="4819963"/>
                      <a:pt x="425356" y="4810580"/>
                      <a:pt x="427237" y="4800483"/>
                    </a:cubicBezTo>
                    <a:lnTo>
                      <a:pt x="427237" y="4800482"/>
                    </a:lnTo>
                    <a:cubicBezTo>
                      <a:pt x="429119" y="4790385"/>
                      <a:pt x="428309" y="4779574"/>
                      <a:pt x="425928" y="4767763"/>
                    </a:cubicBezTo>
                    <a:cubicBezTo>
                      <a:pt x="420022" y="4738234"/>
                      <a:pt x="419640" y="4707563"/>
                      <a:pt x="416021" y="4677654"/>
                    </a:cubicBezTo>
                    <a:cubicBezTo>
                      <a:pt x="415259" y="4671175"/>
                      <a:pt x="412591" y="4662985"/>
                      <a:pt x="408019" y="4659173"/>
                    </a:cubicBezTo>
                    <a:cubicBezTo>
                      <a:pt x="351249" y="4612499"/>
                      <a:pt x="350677" y="4546775"/>
                      <a:pt x="348009" y="4482003"/>
                    </a:cubicBezTo>
                    <a:lnTo>
                      <a:pt x="347247" y="4363890"/>
                    </a:lnTo>
                    <a:lnTo>
                      <a:pt x="356201" y="4324645"/>
                    </a:lnTo>
                    <a:cubicBezTo>
                      <a:pt x="368204" y="4300070"/>
                      <a:pt x="383824" y="4277401"/>
                      <a:pt x="396017" y="4253014"/>
                    </a:cubicBezTo>
                    <a:cubicBezTo>
                      <a:pt x="400781" y="4243872"/>
                      <a:pt x="400971" y="4232060"/>
                      <a:pt x="401733" y="4221391"/>
                    </a:cubicBezTo>
                    <a:close/>
                    <a:moveTo>
                      <a:pt x="332842" y="2836171"/>
                    </a:moveTo>
                    <a:lnTo>
                      <a:pt x="332842" y="2836172"/>
                    </a:lnTo>
                    <a:cubicBezTo>
                      <a:pt x="336914" y="2839982"/>
                      <a:pt x="340200" y="2844316"/>
                      <a:pt x="341533" y="2848793"/>
                    </a:cubicBezTo>
                    <a:lnTo>
                      <a:pt x="358166" y="2903544"/>
                    </a:lnTo>
                    <a:lnTo>
                      <a:pt x="366072" y="2947858"/>
                    </a:lnTo>
                    <a:lnTo>
                      <a:pt x="366072" y="2947862"/>
                    </a:lnTo>
                    <a:lnTo>
                      <a:pt x="362488" y="2982147"/>
                    </a:lnTo>
                    <a:cubicBezTo>
                      <a:pt x="354392" y="3014152"/>
                      <a:pt x="350582" y="3045776"/>
                      <a:pt x="350796" y="3077400"/>
                    </a:cubicBezTo>
                    <a:lnTo>
                      <a:pt x="350796" y="3077401"/>
                    </a:lnTo>
                    <a:cubicBezTo>
                      <a:pt x="351010" y="3109025"/>
                      <a:pt x="355249" y="3140649"/>
                      <a:pt x="363250" y="3172654"/>
                    </a:cubicBezTo>
                    <a:cubicBezTo>
                      <a:pt x="389159" y="3276480"/>
                      <a:pt x="416591" y="3380305"/>
                      <a:pt x="410877" y="3489467"/>
                    </a:cubicBezTo>
                    <a:cubicBezTo>
                      <a:pt x="409925" y="3507563"/>
                      <a:pt x="421546" y="3529090"/>
                      <a:pt x="432976" y="3544713"/>
                    </a:cubicBezTo>
                    <a:cubicBezTo>
                      <a:pt x="438406" y="3552190"/>
                      <a:pt x="442585" y="3557715"/>
                      <a:pt x="445520" y="3562320"/>
                    </a:cubicBezTo>
                    <a:lnTo>
                      <a:pt x="450598" y="3574407"/>
                    </a:lnTo>
                    <a:lnTo>
                      <a:pt x="448246" y="3587173"/>
                    </a:lnTo>
                    <a:cubicBezTo>
                      <a:pt x="446228" y="3592231"/>
                      <a:pt x="442978" y="3598434"/>
                      <a:pt x="438500" y="3606816"/>
                    </a:cubicBezTo>
                    <a:cubicBezTo>
                      <a:pt x="434118" y="3614818"/>
                      <a:pt x="431452" y="3624724"/>
                      <a:pt x="424974" y="3630631"/>
                    </a:cubicBezTo>
                    <a:cubicBezTo>
                      <a:pt x="408496" y="3645681"/>
                      <a:pt x="402257" y="3662493"/>
                      <a:pt x="400733" y="3680162"/>
                    </a:cubicBezTo>
                    <a:lnTo>
                      <a:pt x="400733" y="3680163"/>
                    </a:lnTo>
                    <a:lnTo>
                      <a:pt x="404781" y="3734837"/>
                    </a:lnTo>
                    <a:lnTo>
                      <a:pt x="404399" y="3754651"/>
                    </a:lnTo>
                    <a:cubicBezTo>
                      <a:pt x="398399" y="3767129"/>
                      <a:pt x="396447" y="3778654"/>
                      <a:pt x="398042" y="3789775"/>
                    </a:cubicBezTo>
                    <a:lnTo>
                      <a:pt x="398042" y="3789776"/>
                    </a:lnTo>
                    <a:cubicBezTo>
                      <a:pt x="399638" y="3800896"/>
                      <a:pt x="404781" y="3811613"/>
                      <a:pt x="412973" y="3822472"/>
                    </a:cubicBezTo>
                    <a:lnTo>
                      <a:pt x="427308" y="3852619"/>
                    </a:lnTo>
                    <a:lnTo>
                      <a:pt x="417926" y="3885336"/>
                    </a:lnTo>
                    <a:lnTo>
                      <a:pt x="417925" y="3885337"/>
                    </a:lnTo>
                    <a:cubicBezTo>
                      <a:pt x="398494" y="3910103"/>
                      <a:pt x="388302" y="3935726"/>
                      <a:pt x="386040" y="3962158"/>
                    </a:cubicBezTo>
                    <a:lnTo>
                      <a:pt x="386040" y="3962159"/>
                    </a:lnTo>
                    <a:lnTo>
                      <a:pt x="388431" y="4002409"/>
                    </a:lnTo>
                    <a:lnTo>
                      <a:pt x="401733" y="4043837"/>
                    </a:lnTo>
                    <a:lnTo>
                      <a:pt x="401733" y="4043839"/>
                    </a:lnTo>
                    <a:lnTo>
                      <a:pt x="416855" y="4103825"/>
                    </a:lnTo>
                    <a:lnTo>
                      <a:pt x="405544" y="4165381"/>
                    </a:lnTo>
                    <a:lnTo>
                      <a:pt x="405543" y="4165382"/>
                    </a:lnTo>
                    <a:cubicBezTo>
                      <a:pt x="402114" y="4173479"/>
                      <a:pt x="401543" y="4182766"/>
                      <a:pt x="401638" y="4192386"/>
                    </a:cubicBezTo>
                    <a:lnTo>
                      <a:pt x="401638" y="4192387"/>
                    </a:lnTo>
                    <a:lnTo>
                      <a:pt x="405543" y="4165383"/>
                    </a:lnTo>
                    <a:lnTo>
                      <a:pt x="405544" y="4165381"/>
                    </a:lnTo>
                    <a:lnTo>
                      <a:pt x="414887" y="4134255"/>
                    </a:lnTo>
                    <a:lnTo>
                      <a:pt x="416855" y="4103825"/>
                    </a:lnTo>
                    <a:lnTo>
                      <a:pt x="416855" y="4103824"/>
                    </a:lnTo>
                    <a:cubicBezTo>
                      <a:pt x="415879" y="4083701"/>
                      <a:pt x="410497" y="4063841"/>
                      <a:pt x="401733" y="4043838"/>
                    </a:cubicBezTo>
                    <a:lnTo>
                      <a:pt x="401733" y="4043837"/>
                    </a:lnTo>
                    <a:lnTo>
                      <a:pt x="386040" y="3962159"/>
                    </a:lnTo>
                    <a:lnTo>
                      <a:pt x="395544" y="3923124"/>
                    </a:lnTo>
                    <a:cubicBezTo>
                      <a:pt x="400804" y="3910318"/>
                      <a:pt x="408210" y="3897721"/>
                      <a:pt x="417925" y="3885338"/>
                    </a:cubicBezTo>
                    <a:lnTo>
                      <a:pt x="417926" y="3885336"/>
                    </a:lnTo>
                    <a:lnTo>
                      <a:pt x="426528" y="3868763"/>
                    </a:lnTo>
                    <a:lnTo>
                      <a:pt x="427308" y="3852619"/>
                    </a:lnTo>
                    <a:lnTo>
                      <a:pt x="427308" y="3852618"/>
                    </a:lnTo>
                    <a:cubicBezTo>
                      <a:pt x="425642" y="3842045"/>
                      <a:pt x="420022" y="3831901"/>
                      <a:pt x="412973" y="3822471"/>
                    </a:cubicBezTo>
                    <a:lnTo>
                      <a:pt x="398042" y="3789775"/>
                    </a:lnTo>
                    <a:lnTo>
                      <a:pt x="404399" y="3754652"/>
                    </a:lnTo>
                    <a:cubicBezTo>
                      <a:pt x="407067" y="3749125"/>
                      <a:pt x="405733" y="3741315"/>
                      <a:pt x="404781" y="3734837"/>
                    </a:cubicBezTo>
                    <a:lnTo>
                      <a:pt x="404781" y="3734836"/>
                    </a:lnTo>
                    <a:lnTo>
                      <a:pt x="400733" y="3680163"/>
                    </a:lnTo>
                    <a:lnTo>
                      <a:pt x="407246" y="3654415"/>
                    </a:lnTo>
                    <a:cubicBezTo>
                      <a:pt x="411056" y="3646122"/>
                      <a:pt x="416735" y="3638157"/>
                      <a:pt x="424974" y="3630632"/>
                    </a:cubicBezTo>
                    <a:cubicBezTo>
                      <a:pt x="431452" y="3624725"/>
                      <a:pt x="434118" y="3614819"/>
                      <a:pt x="438500" y="3606817"/>
                    </a:cubicBezTo>
                    <a:cubicBezTo>
                      <a:pt x="447455" y="3590053"/>
                      <a:pt x="451503" y="3582004"/>
                      <a:pt x="450598" y="3574408"/>
                    </a:cubicBezTo>
                    <a:lnTo>
                      <a:pt x="450598" y="3574407"/>
                    </a:lnTo>
                    <a:cubicBezTo>
                      <a:pt x="449693" y="3566810"/>
                      <a:pt x="443835" y="3559667"/>
                      <a:pt x="432976" y="3544712"/>
                    </a:cubicBezTo>
                    <a:cubicBezTo>
                      <a:pt x="421546" y="3529089"/>
                      <a:pt x="409925" y="3507562"/>
                      <a:pt x="410877" y="3489466"/>
                    </a:cubicBezTo>
                    <a:cubicBezTo>
                      <a:pt x="416591" y="3380304"/>
                      <a:pt x="389159" y="3276479"/>
                      <a:pt x="363250" y="3172653"/>
                    </a:cubicBezTo>
                    <a:lnTo>
                      <a:pt x="350796" y="3077401"/>
                    </a:lnTo>
                    <a:lnTo>
                      <a:pt x="362488" y="2982148"/>
                    </a:lnTo>
                    <a:cubicBezTo>
                      <a:pt x="365441" y="2970575"/>
                      <a:pt x="366442" y="2959156"/>
                      <a:pt x="366072" y="2947862"/>
                    </a:cubicBezTo>
                    <a:lnTo>
                      <a:pt x="366072" y="2947861"/>
                    </a:lnTo>
                    <a:lnTo>
                      <a:pt x="366072" y="2947858"/>
                    </a:lnTo>
                    <a:lnTo>
                      <a:pt x="361441" y="2914327"/>
                    </a:lnTo>
                    <a:lnTo>
                      <a:pt x="358166" y="2903544"/>
                    </a:lnTo>
                    <a:lnTo>
                      <a:pt x="357138" y="2897784"/>
                    </a:lnTo>
                    <a:cubicBezTo>
                      <a:pt x="352392" y="2881306"/>
                      <a:pt x="346534" y="2865009"/>
                      <a:pt x="341533" y="2848792"/>
                    </a:cubicBezTo>
                    <a:close/>
                    <a:moveTo>
                      <a:pt x="296001" y="2745351"/>
                    </a:moveTo>
                    <a:lnTo>
                      <a:pt x="289670" y="2770757"/>
                    </a:lnTo>
                    <a:lnTo>
                      <a:pt x="290080" y="2778005"/>
                    </a:lnTo>
                    <a:lnTo>
                      <a:pt x="289301" y="2782304"/>
                    </a:lnTo>
                    <a:lnTo>
                      <a:pt x="290501" y="2785439"/>
                    </a:lnTo>
                    <a:lnTo>
                      <a:pt x="290929" y="2793022"/>
                    </a:lnTo>
                    <a:lnTo>
                      <a:pt x="300579" y="2811779"/>
                    </a:lnTo>
                    <a:lnTo>
                      <a:pt x="300582" y="2811786"/>
                    </a:lnTo>
                    <a:lnTo>
                      <a:pt x="300583" y="2811786"/>
                    </a:lnTo>
                    <a:lnTo>
                      <a:pt x="300579" y="2811779"/>
                    </a:lnTo>
                    <a:lnTo>
                      <a:pt x="290501" y="2785439"/>
                    </a:lnTo>
                    <a:lnTo>
                      <a:pt x="290080" y="2778005"/>
                    </a:lnTo>
                    <a:close/>
                    <a:moveTo>
                      <a:pt x="817328" y="1508457"/>
                    </a:moveTo>
                    <a:lnTo>
                      <a:pt x="845421" y="1596212"/>
                    </a:lnTo>
                    <a:cubicBezTo>
                      <a:pt x="847898" y="1604977"/>
                      <a:pt x="846373" y="1615835"/>
                      <a:pt x="843517" y="1624979"/>
                    </a:cubicBezTo>
                    <a:cubicBezTo>
                      <a:pt x="833801" y="1656222"/>
                      <a:pt x="809415" y="1676035"/>
                      <a:pt x="786935" y="1697752"/>
                    </a:cubicBezTo>
                    <a:cubicBezTo>
                      <a:pt x="777029" y="1707278"/>
                      <a:pt x="769981" y="1720422"/>
                      <a:pt x="764267" y="1733187"/>
                    </a:cubicBezTo>
                    <a:cubicBezTo>
                      <a:pt x="749595" y="1766334"/>
                      <a:pt x="736452" y="1800245"/>
                      <a:pt x="722546" y="1833774"/>
                    </a:cubicBezTo>
                    <a:cubicBezTo>
                      <a:pt x="721212" y="1837012"/>
                      <a:pt x="717783" y="1839678"/>
                      <a:pt x="714925" y="1842157"/>
                    </a:cubicBezTo>
                    <a:cubicBezTo>
                      <a:pt x="684824" y="1866921"/>
                      <a:pt x="654535" y="1891496"/>
                      <a:pt x="624434" y="1916453"/>
                    </a:cubicBezTo>
                    <a:cubicBezTo>
                      <a:pt x="618720" y="1921215"/>
                      <a:pt x="614528" y="1928075"/>
                      <a:pt x="609004" y="1933218"/>
                    </a:cubicBezTo>
                    <a:cubicBezTo>
                      <a:pt x="601384" y="1940458"/>
                      <a:pt x="594143" y="1949602"/>
                      <a:pt x="584999" y="1953412"/>
                    </a:cubicBezTo>
                    <a:cubicBezTo>
                      <a:pt x="556234" y="1965223"/>
                      <a:pt x="543850" y="1987893"/>
                      <a:pt x="538516" y="2016468"/>
                    </a:cubicBezTo>
                    <a:cubicBezTo>
                      <a:pt x="533563" y="2042569"/>
                      <a:pt x="529371" y="2068668"/>
                      <a:pt x="523657" y="2094577"/>
                    </a:cubicBezTo>
                    <a:cubicBezTo>
                      <a:pt x="516799" y="2126200"/>
                      <a:pt x="509369" y="2157635"/>
                      <a:pt x="500986" y="2188878"/>
                    </a:cubicBezTo>
                    <a:cubicBezTo>
                      <a:pt x="497366" y="2202403"/>
                      <a:pt x="493176" y="2216691"/>
                      <a:pt x="485746" y="2228313"/>
                    </a:cubicBezTo>
                    <a:cubicBezTo>
                      <a:pt x="465171" y="2260889"/>
                      <a:pt x="451265" y="2295752"/>
                      <a:pt x="456789" y="2334043"/>
                    </a:cubicBezTo>
                    <a:cubicBezTo>
                      <a:pt x="461171" y="2364714"/>
                      <a:pt x="449931" y="2390433"/>
                      <a:pt x="432404" y="2409484"/>
                    </a:cubicBezTo>
                    <a:cubicBezTo>
                      <a:pt x="424451" y="2418153"/>
                      <a:pt x="418938" y="2426976"/>
                      <a:pt x="415303" y="2435912"/>
                    </a:cubicBezTo>
                    <a:lnTo>
                      <a:pt x="415303" y="2435912"/>
                    </a:lnTo>
                    <a:lnTo>
                      <a:pt x="415303" y="2435912"/>
                    </a:lnTo>
                    <a:lnTo>
                      <a:pt x="414227" y="2440915"/>
                    </a:lnTo>
                    <a:lnTo>
                      <a:pt x="409472" y="2463016"/>
                    </a:lnTo>
                    <a:lnTo>
                      <a:pt x="409472" y="2463017"/>
                    </a:lnTo>
                    <a:lnTo>
                      <a:pt x="411535" y="2490550"/>
                    </a:lnTo>
                    <a:lnTo>
                      <a:pt x="418115" y="2518261"/>
                    </a:lnTo>
                    <a:lnTo>
                      <a:pt x="418115" y="2518264"/>
                    </a:lnTo>
                    <a:lnTo>
                      <a:pt x="421759" y="2545006"/>
                    </a:lnTo>
                    <a:lnTo>
                      <a:pt x="417545" y="2571033"/>
                    </a:lnTo>
                    <a:cubicBezTo>
                      <a:pt x="405543" y="2612944"/>
                      <a:pt x="372966" y="2640949"/>
                      <a:pt x="344391" y="2668000"/>
                    </a:cubicBezTo>
                    <a:cubicBezTo>
                      <a:pt x="320006" y="2691053"/>
                      <a:pt x="306290" y="2716962"/>
                      <a:pt x="296001" y="2745347"/>
                    </a:cubicBezTo>
                    <a:lnTo>
                      <a:pt x="296001" y="2745348"/>
                    </a:lnTo>
                    <a:cubicBezTo>
                      <a:pt x="306290" y="2716963"/>
                      <a:pt x="320006" y="2691054"/>
                      <a:pt x="344391" y="2668001"/>
                    </a:cubicBezTo>
                    <a:cubicBezTo>
                      <a:pt x="372966" y="2640950"/>
                      <a:pt x="405543" y="2612945"/>
                      <a:pt x="417545" y="2571034"/>
                    </a:cubicBezTo>
                    <a:cubicBezTo>
                      <a:pt x="420117" y="2561985"/>
                      <a:pt x="421593" y="2553555"/>
                      <a:pt x="421760" y="2545006"/>
                    </a:cubicBezTo>
                    <a:lnTo>
                      <a:pt x="421759" y="2545006"/>
                    </a:lnTo>
                    <a:lnTo>
                      <a:pt x="421760" y="2545005"/>
                    </a:lnTo>
                    <a:cubicBezTo>
                      <a:pt x="421926" y="2536456"/>
                      <a:pt x="420783" y="2527789"/>
                      <a:pt x="418115" y="2518263"/>
                    </a:cubicBezTo>
                    <a:lnTo>
                      <a:pt x="418115" y="2518261"/>
                    </a:lnTo>
                    <a:lnTo>
                      <a:pt x="409472" y="2463017"/>
                    </a:lnTo>
                    <a:lnTo>
                      <a:pt x="414227" y="2440915"/>
                    </a:lnTo>
                    <a:lnTo>
                      <a:pt x="415303" y="2435912"/>
                    </a:lnTo>
                    <a:lnTo>
                      <a:pt x="432404" y="2409485"/>
                    </a:lnTo>
                    <a:cubicBezTo>
                      <a:pt x="449931" y="2390434"/>
                      <a:pt x="461171" y="2364715"/>
                      <a:pt x="456789" y="2334044"/>
                    </a:cubicBezTo>
                    <a:cubicBezTo>
                      <a:pt x="451265" y="2295753"/>
                      <a:pt x="465171" y="2260890"/>
                      <a:pt x="485746" y="2228314"/>
                    </a:cubicBezTo>
                    <a:cubicBezTo>
                      <a:pt x="493176" y="2216692"/>
                      <a:pt x="497366" y="2202404"/>
                      <a:pt x="500986" y="2188879"/>
                    </a:cubicBezTo>
                    <a:cubicBezTo>
                      <a:pt x="509369" y="2157636"/>
                      <a:pt x="516799" y="2126201"/>
                      <a:pt x="523657" y="2094578"/>
                    </a:cubicBezTo>
                    <a:cubicBezTo>
                      <a:pt x="529371" y="2068669"/>
                      <a:pt x="533563" y="2042570"/>
                      <a:pt x="538516" y="2016469"/>
                    </a:cubicBezTo>
                    <a:cubicBezTo>
                      <a:pt x="543850" y="1987894"/>
                      <a:pt x="556234" y="1965224"/>
                      <a:pt x="584999" y="1953413"/>
                    </a:cubicBezTo>
                    <a:cubicBezTo>
                      <a:pt x="594143" y="1949603"/>
                      <a:pt x="601384" y="1940459"/>
                      <a:pt x="609004" y="1933219"/>
                    </a:cubicBezTo>
                    <a:cubicBezTo>
                      <a:pt x="614528" y="1928076"/>
                      <a:pt x="618720" y="1921216"/>
                      <a:pt x="624434" y="1916454"/>
                    </a:cubicBezTo>
                    <a:cubicBezTo>
                      <a:pt x="654535" y="1891497"/>
                      <a:pt x="684824" y="1866922"/>
                      <a:pt x="714925" y="1842158"/>
                    </a:cubicBezTo>
                    <a:cubicBezTo>
                      <a:pt x="717783" y="1839679"/>
                      <a:pt x="721212" y="1837013"/>
                      <a:pt x="722546" y="1833775"/>
                    </a:cubicBezTo>
                    <a:cubicBezTo>
                      <a:pt x="736452" y="1800246"/>
                      <a:pt x="749596" y="1766335"/>
                      <a:pt x="764267" y="1733188"/>
                    </a:cubicBezTo>
                    <a:cubicBezTo>
                      <a:pt x="769981" y="1720423"/>
                      <a:pt x="777029" y="1707279"/>
                      <a:pt x="786936" y="1697753"/>
                    </a:cubicBezTo>
                    <a:cubicBezTo>
                      <a:pt x="809416" y="1676036"/>
                      <a:pt x="833801" y="1656223"/>
                      <a:pt x="843517" y="1624980"/>
                    </a:cubicBezTo>
                    <a:cubicBezTo>
                      <a:pt x="846374" y="1615836"/>
                      <a:pt x="847899" y="1604978"/>
                      <a:pt x="845422" y="1596213"/>
                    </a:cubicBezTo>
                    <a:close/>
                    <a:moveTo>
                      <a:pt x="798723" y="1459072"/>
                    </a:moveTo>
                    <a:lnTo>
                      <a:pt x="807941" y="1481571"/>
                    </a:lnTo>
                    <a:lnTo>
                      <a:pt x="798724" y="1459073"/>
                    </a:lnTo>
                    <a:close/>
                    <a:moveTo>
                      <a:pt x="779530" y="1268757"/>
                    </a:moveTo>
                    <a:lnTo>
                      <a:pt x="774363" y="1286068"/>
                    </a:lnTo>
                    <a:cubicBezTo>
                      <a:pt x="759789" y="1306929"/>
                      <a:pt x="753550" y="1328551"/>
                      <a:pt x="752025" y="1350626"/>
                    </a:cubicBezTo>
                    <a:lnTo>
                      <a:pt x="757620" y="1413839"/>
                    </a:lnTo>
                    <a:lnTo>
                      <a:pt x="752026" y="1350627"/>
                    </a:lnTo>
                    <a:cubicBezTo>
                      <a:pt x="753550" y="1328552"/>
                      <a:pt x="759790" y="1306929"/>
                      <a:pt x="774363" y="1286069"/>
                    </a:cubicBezTo>
                    <a:cubicBezTo>
                      <a:pt x="777506" y="1281688"/>
                      <a:pt x="779078" y="1275401"/>
                      <a:pt x="779530" y="1268757"/>
                    </a:cubicBezTo>
                    <a:close/>
                    <a:moveTo>
                      <a:pt x="837801" y="773034"/>
                    </a:moveTo>
                    <a:lnTo>
                      <a:pt x="829801" y="854378"/>
                    </a:lnTo>
                    <a:cubicBezTo>
                      <a:pt x="827515" y="878955"/>
                      <a:pt x="826753" y="903721"/>
                      <a:pt x="798747" y="915342"/>
                    </a:cubicBezTo>
                    <a:cubicBezTo>
                      <a:pt x="794365" y="917058"/>
                      <a:pt x="791127" y="922772"/>
                      <a:pt x="788269" y="927154"/>
                    </a:cubicBezTo>
                    <a:cubicBezTo>
                      <a:pt x="744261" y="994784"/>
                      <a:pt x="745405" y="1030979"/>
                      <a:pt x="791889" y="1097086"/>
                    </a:cubicBezTo>
                    <a:cubicBezTo>
                      <a:pt x="796651" y="1103944"/>
                      <a:pt x="800081" y="1118612"/>
                      <a:pt x="796271" y="1123184"/>
                    </a:cubicBezTo>
                    <a:cubicBezTo>
                      <a:pt x="780459" y="1142616"/>
                      <a:pt x="773411" y="1162953"/>
                      <a:pt x="771553" y="1184028"/>
                    </a:cubicBezTo>
                    <a:cubicBezTo>
                      <a:pt x="773411" y="1162953"/>
                      <a:pt x="780460" y="1142617"/>
                      <a:pt x="796272" y="1123185"/>
                    </a:cubicBezTo>
                    <a:cubicBezTo>
                      <a:pt x="800082" y="1118613"/>
                      <a:pt x="796652" y="1103945"/>
                      <a:pt x="791890" y="1097087"/>
                    </a:cubicBezTo>
                    <a:cubicBezTo>
                      <a:pt x="745406" y="1030980"/>
                      <a:pt x="744262" y="994785"/>
                      <a:pt x="788270" y="927155"/>
                    </a:cubicBezTo>
                    <a:cubicBezTo>
                      <a:pt x="791128" y="922773"/>
                      <a:pt x="794366" y="917059"/>
                      <a:pt x="798748" y="915343"/>
                    </a:cubicBezTo>
                    <a:cubicBezTo>
                      <a:pt x="826753" y="903722"/>
                      <a:pt x="827515" y="878956"/>
                      <a:pt x="829801" y="854379"/>
                    </a:cubicBezTo>
                    <a:cubicBezTo>
                      <a:pt x="832277" y="827329"/>
                      <a:pt x="835515" y="800276"/>
                      <a:pt x="837801" y="773035"/>
                    </a:cubicBezTo>
                    <a:close/>
                    <a:moveTo>
                      <a:pt x="782400" y="517850"/>
                    </a:moveTo>
                    <a:lnTo>
                      <a:pt x="791317" y="556046"/>
                    </a:lnTo>
                    <a:cubicBezTo>
                      <a:pt x="793413" y="564047"/>
                      <a:pt x="798937" y="572621"/>
                      <a:pt x="797795" y="580049"/>
                    </a:cubicBezTo>
                    <a:cubicBezTo>
                      <a:pt x="794461" y="601577"/>
                      <a:pt x="796890" y="622200"/>
                      <a:pt x="801176" y="642536"/>
                    </a:cubicBezTo>
                    <a:lnTo>
                      <a:pt x="813700" y="694927"/>
                    </a:lnTo>
                    <a:lnTo>
                      <a:pt x="801177" y="642537"/>
                    </a:lnTo>
                    <a:cubicBezTo>
                      <a:pt x="796891" y="622200"/>
                      <a:pt x="794462" y="601578"/>
                      <a:pt x="797796" y="580050"/>
                    </a:cubicBezTo>
                    <a:cubicBezTo>
                      <a:pt x="798938" y="572622"/>
                      <a:pt x="793414" y="564048"/>
                      <a:pt x="791318" y="556047"/>
                    </a:cubicBezTo>
                    <a:close/>
                    <a:moveTo>
                      <a:pt x="783887" y="313532"/>
                    </a:moveTo>
                    <a:lnTo>
                      <a:pt x="786245" y="324057"/>
                    </a:lnTo>
                    <a:cubicBezTo>
                      <a:pt x="786031" y="328963"/>
                      <a:pt x="785126" y="334583"/>
                      <a:pt x="784459" y="338869"/>
                    </a:cubicBezTo>
                    <a:lnTo>
                      <a:pt x="784454" y="338897"/>
                    </a:lnTo>
                    <a:lnTo>
                      <a:pt x="778363" y="367327"/>
                    </a:lnTo>
                    <a:lnTo>
                      <a:pt x="774553" y="395639"/>
                    </a:lnTo>
                    <a:lnTo>
                      <a:pt x="784454" y="338897"/>
                    </a:lnTo>
                    <a:lnTo>
                      <a:pt x="784460" y="338870"/>
                    </a:lnTo>
                    <a:cubicBezTo>
                      <a:pt x="785794" y="330298"/>
                      <a:pt x="788080" y="316389"/>
                      <a:pt x="783888" y="313533"/>
                    </a:cubicBezTo>
                    <a:close/>
                    <a:moveTo>
                      <a:pt x="761560" y="281567"/>
                    </a:moveTo>
                    <a:lnTo>
                      <a:pt x="766454" y="295414"/>
                    </a:lnTo>
                    <a:lnTo>
                      <a:pt x="766455" y="295414"/>
                    </a:lnTo>
                    <a:close/>
                    <a:moveTo>
                      <a:pt x="774880" y="24485"/>
                    </a:moveTo>
                    <a:lnTo>
                      <a:pt x="777142" y="74128"/>
                    </a:lnTo>
                    <a:cubicBezTo>
                      <a:pt x="775758" y="100173"/>
                      <a:pt x="771253" y="125875"/>
                      <a:pt x="767023" y="151568"/>
                    </a:cubicBezTo>
                    <a:lnTo>
                      <a:pt x="766824" y="153387"/>
                    </a:lnTo>
                    <a:lnTo>
                      <a:pt x="763010" y="177270"/>
                    </a:lnTo>
                    <a:lnTo>
                      <a:pt x="758551" y="228943"/>
                    </a:lnTo>
                    <a:lnTo>
                      <a:pt x="766824" y="153387"/>
                    </a:lnTo>
                    <a:lnTo>
                      <a:pt x="771220" y="125860"/>
                    </a:lnTo>
                    <a:cubicBezTo>
                      <a:pt x="773910" y="108702"/>
                      <a:pt x="776220" y="91491"/>
                      <a:pt x="777143" y="74128"/>
                    </a:cubicBezTo>
                    <a:close/>
                    <a:moveTo>
                      <a:pt x="313354" y="0"/>
                    </a:moveTo>
                    <a:lnTo>
                      <a:pt x="777461" y="0"/>
                    </a:lnTo>
                    <a:lnTo>
                      <a:pt x="774743" y="21485"/>
                    </a:lnTo>
                    <a:lnTo>
                      <a:pt x="777461" y="0"/>
                    </a:lnTo>
                    <a:lnTo>
                      <a:pt x="4543952" y="1"/>
                    </a:lnTo>
                    <a:lnTo>
                      <a:pt x="4543952" y="6858000"/>
                    </a:lnTo>
                    <a:lnTo>
                      <a:pt x="284400" y="6858000"/>
                    </a:lnTo>
                    <a:lnTo>
                      <a:pt x="112147" y="6858000"/>
                    </a:lnTo>
                    <a:lnTo>
                      <a:pt x="102447" y="6815515"/>
                    </a:lnTo>
                    <a:cubicBezTo>
                      <a:pt x="96923" y="6793034"/>
                      <a:pt x="87016" y="6771318"/>
                      <a:pt x="83396" y="6748457"/>
                    </a:cubicBezTo>
                    <a:cubicBezTo>
                      <a:pt x="74824" y="6694163"/>
                      <a:pt x="68728" y="6639487"/>
                      <a:pt x="61870" y="6584811"/>
                    </a:cubicBezTo>
                    <a:cubicBezTo>
                      <a:pt x="54821" y="6528423"/>
                      <a:pt x="47391" y="6472224"/>
                      <a:pt x="41105" y="6415832"/>
                    </a:cubicBezTo>
                    <a:cubicBezTo>
                      <a:pt x="37865" y="6384971"/>
                      <a:pt x="37295" y="6353918"/>
                      <a:pt x="34247" y="6323057"/>
                    </a:cubicBezTo>
                    <a:cubicBezTo>
                      <a:pt x="31579" y="6296004"/>
                      <a:pt x="26626" y="6269143"/>
                      <a:pt x="23386" y="6242092"/>
                    </a:cubicBezTo>
                    <a:cubicBezTo>
                      <a:pt x="20720" y="6218659"/>
                      <a:pt x="19196" y="6195036"/>
                      <a:pt x="16528" y="6171604"/>
                    </a:cubicBezTo>
                    <a:cubicBezTo>
                      <a:pt x="12148" y="6134074"/>
                      <a:pt x="7194" y="6096735"/>
                      <a:pt x="2622" y="6059396"/>
                    </a:cubicBezTo>
                    <a:lnTo>
                      <a:pt x="0" y="6041768"/>
                    </a:lnTo>
                    <a:lnTo>
                      <a:pt x="0" y="6000936"/>
                    </a:lnTo>
                    <a:lnTo>
                      <a:pt x="3670" y="5957594"/>
                    </a:lnTo>
                    <a:lnTo>
                      <a:pt x="0" y="5912510"/>
                    </a:lnTo>
                    <a:lnTo>
                      <a:pt x="0" y="5886400"/>
                    </a:lnTo>
                    <a:lnTo>
                      <a:pt x="1098" y="5864317"/>
                    </a:lnTo>
                    <a:cubicBezTo>
                      <a:pt x="7576" y="5839360"/>
                      <a:pt x="16720" y="5815168"/>
                      <a:pt x="24720" y="5790591"/>
                    </a:cubicBezTo>
                    <a:cubicBezTo>
                      <a:pt x="25672" y="5787923"/>
                      <a:pt x="25864" y="5784685"/>
                      <a:pt x="26434" y="5781829"/>
                    </a:cubicBezTo>
                    <a:cubicBezTo>
                      <a:pt x="29675" y="5765634"/>
                      <a:pt x="32913" y="5749633"/>
                      <a:pt x="35771" y="5733439"/>
                    </a:cubicBezTo>
                    <a:cubicBezTo>
                      <a:pt x="37295" y="5724677"/>
                      <a:pt x="37485" y="5715722"/>
                      <a:pt x="38819" y="5706958"/>
                    </a:cubicBezTo>
                    <a:cubicBezTo>
                      <a:pt x="44153" y="5673049"/>
                      <a:pt x="35199" y="5635710"/>
                      <a:pt x="58250" y="5606371"/>
                    </a:cubicBezTo>
                    <a:cubicBezTo>
                      <a:pt x="73110" y="5587320"/>
                      <a:pt x="69680" y="5568841"/>
                      <a:pt x="67394" y="5548459"/>
                    </a:cubicBezTo>
                    <a:cubicBezTo>
                      <a:pt x="65680" y="5533026"/>
                      <a:pt x="66252" y="5517214"/>
                      <a:pt x="66060" y="5501593"/>
                    </a:cubicBezTo>
                    <a:cubicBezTo>
                      <a:pt x="65490" y="5474160"/>
                      <a:pt x="65298" y="5446727"/>
                      <a:pt x="64346" y="5419294"/>
                    </a:cubicBezTo>
                    <a:cubicBezTo>
                      <a:pt x="63966" y="5410530"/>
                      <a:pt x="59202" y="5401578"/>
                      <a:pt x="59964" y="5393004"/>
                    </a:cubicBezTo>
                    <a:cubicBezTo>
                      <a:pt x="63584" y="5353378"/>
                      <a:pt x="69300" y="5313753"/>
                      <a:pt x="72538" y="5274128"/>
                    </a:cubicBezTo>
                    <a:cubicBezTo>
                      <a:pt x="74442" y="5251649"/>
                      <a:pt x="70824" y="5228596"/>
                      <a:pt x="73490" y="5206307"/>
                    </a:cubicBezTo>
                    <a:cubicBezTo>
                      <a:pt x="76538" y="5180590"/>
                      <a:pt x="84348" y="5155444"/>
                      <a:pt x="89113" y="5129915"/>
                    </a:cubicBezTo>
                    <a:cubicBezTo>
                      <a:pt x="90445" y="5122866"/>
                      <a:pt x="88731" y="5115056"/>
                      <a:pt x="88351" y="5107626"/>
                    </a:cubicBezTo>
                    <a:cubicBezTo>
                      <a:pt x="87968" y="5099244"/>
                      <a:pt x="87206" y="5091051"/>
                      <a:pt x="87016" y="5082669"/>
                    </a:cubicBezTo>
                    <a:cubicBezTo>
                      <a:pt x="86634" y="5057140"/>
                      <a:pt x="87206" y="5031613"/>
                      <a:pt x="85872" y="5006085"/>
                    </a:cubicBezTo>
                    <a:cubicBezTo>
                      <a:pt x="85110" y="4990464"/>
                      <a:pt x="77300" y="4974081"/>
                      <a:pt x="80158" y="4959601"/>
                    </a:cubicBezTo>
                    <a:cubicBezTo>
                      <a:pt x="85682" y="4930074"/>
                      <a:pt x="73300" y="4900545"/>
                      <a:pt x="83586" y="4871018"/>
                    </a:cubicBezTo>
                    <a:cubicBezTo>
                      <a:pt x="86634" y="4861872"/>
                      <a:pt x="79014" y="4849299"/>
                      <a:pt x="78634" y="4838249"/>
                    </a:cubicBezTo>
                    <a:cubicBezTo>
                      <a:pt x="77682" y="4810626"/>
                      <a:pt x="77872" y="4783003"/>
                      <a:pt x="78062" y="4755380"/>
                    </a:cubicBezTo>
                    <a:cubicBezTo>
                      <a:pt x="78252" y="4730613"/>
                      <a:pt x="75586" y="4704894"/>
                      <a:pt x="80920" y="4681082"/>
                    </a:cubicBezTo>
                    <a:cubicBezTo>
                      <a:pt x="86634" y="4656125"/>
                      <a:pt x="85872" y="4633646"/>
                      <a:pt x="79396" y="4609451"/>
                    </a:cubicBezTo>
                    <a:cubicBezTo>
                      <a:pt x="75014" y="4592877"/>
                      <a:pt x="74442" y="4575350"/>
                      <a:pt x="73110" y="4558206"/>
                    </a:cubicBezTo>
                    <a:cubicBezTo>
                      <a:pt x="71586" y="4539727"/>
                      <a:pt x="75586" y="4519342"/>
                      <a:pt x="69300" y="4502578"/>
                    </a:cubicBezTo>
                    <a:cubicBezTo>
                      <a:pt x="50629" y="4452664"/>
                      <a:pt x="46629" y="4401418"/>
                      <a:pt x="46629" y="4349221"/>
                    </a:cubicBezTo>
                    <a:cubicBezTo>
                      <a:pt x="46629" y="4339694"/>
                      <a:pt x="49295" y="4329978"/>
                      <a:pt x="52153" y="4320836"/>
                    </a:cubicBezTo>
                    <a:cubicBezTo>
                      <a:pt x="69300" y="4267492"/>
                      <a:pt x="67776" y="4213960"/>
                      <a:pt x="57297" y="4159666"/>
                    </a:cubicBezTo>
                    <a:cubicBezTo>
                      <a:pt x="55011" y="4148426"/>
                      <a:pt x="54629" y="4135853"/>
                      <a:pt x="56915" y="4124613"/>
                    </a:cubicBezTo>
                    <a:cubicBezTo>
                      <a:pt x="63584" y="4092988"/>
                      <a:pt x="74634" y="4062317"/>
                      <a:pt x="79396" y="4030502"/>
                    </a:cubicBezTo>
                    <a:cubicBezTo>
                      <a:pt x="87206" y="3977924"/>
                      <a:pt x="60918" y="3932393"/>
                      <a:pt x="43771" y="3885337"/>
                    </a:cubicBezTo>
                    <a:cubicBezTo>
                      <a:pt x="31627" y="3851760"/>
                      <a:pt x="8016" y="3821934"/>
                      <a:pt x="426" y="3786776"/>
                    </a:cubicBezTo>
                    <a:lnTo>
                      <a:pt x="0" y="3773896"/>
                    </a:lnTo>
                    <a:lnTo>
                      <a:pt x="0" y="3393881"/>
                    </a:lnTo>
                    <a:lnTo>
                      <a:pt x="11838" y="3359515"/>
                    </a:lnTo>
                    <a:cubicBezTo>
                      <a:pt x="14434" y="3346204"/>
                      <a:pt x="14910" y="3332773"/>
                      <a:pt x="12910" y="3318770"/>
                    </a:cubicBezTo>
                    <a:cubicBezTo>
                      <a:pt x="12243" y="3314103"/>
                      <a:pt x="9909" y="3308769"/>
                      <a:pt x="6718" y="3304078"/>
                    </a:cubicBezTo>
                    <a:lnTo>
                      <a:pt x="0" y="3297656"/>
                    </a:lnTo>
                    <a:lnTo>
                      <a:pt x="0" y="3207866"/>
                    </a:lnTo>
                    <a:lnTo>
                      <a:pt x="15553" y="3186770"/>
                    </a:lnTo>
                    <a:cubicBezTo>
                      <a:pt x="28483" y="3162328"/>
                      <a:pt x="30484" y="3134646"/>
                      <a:pt x="36341" y="3107499"/>
                    </a:cubicBezTo>
                    <a:cubicBezTo>
                      <a:pt x="41105" y="3085402"/>
                      <a:pt x="41295" y="3064826"/>
                      <a:pt x="38057" y="3042727"/>
                    </a:cubicBezTo>
                    <a:cubicBezTo>
                      <a:pt x="30817" y="2994721"/>
                      <a:pt x="41105" y="2948046"/>
                      <a:pt x="54249" y="2901942"/>
                    </a:cubicBezTo>
                    <a:cubicBezTo>
                      <a:pt x="63012" y="2871461"/>
                      <a:pt x="68346" y="2840218"/>
                      <a:pt x="77300" y="2809929"/>
                    </a:cubicBezTo>
                    <a:cubicBezTo>
                      <a:pt x="84158" y="2787258"/>
                      <a:pt x="92351" y="2764589"/>
                      <a:pt x="103399" y="2743825"/>
                    </a:cubicBezTo>
                    <a:cubicBezTo>
                      <a:pt x="119594" y="2713722"/>
                      <a:pt x="143978" y="2687435"/>
                      <a:pt x="137500" y="2649142"/>
                    </a:cubicBezTo>
                    <a:cubicBezTo>
                      <a:pt x="131786" y="2615420"/>
                      <a:pt x="143786" y="2584941"/>
                      <a:pt x="155217" y="2554078"/>
                    </a:cubicBezTo>
                    <a:cubicBezTo>
                      <a:pt x="163599" y="2531408"/>
                      <a:pt x="172173" y="2508741"/>
                      <a:pt x="177507" y="2485306"/>
                    </a:cubicBezTo>
                    <a:cubicBezTo>
                      <a:pt x="183794" y="2457491"/>
                      <a:pt x="181126" y="2426058"/>
                      <a:pt x="192748" y="2401291"/>
                    </a:cubicBezTo>
                    <a:cubicBezTo>
                      <a:pt x="204940" y="2375382"/>
                      <a:pt x="196748" y="2353858"/>
                      <a:pt x="193318" y="2330805"/>
                    </a:cubicBezTo>
                    <a:cubicBezTo>
                      <a:pt x="187984" y="2294038"/>
                      <a:pt x="178077" y="2257458"/>
                      <a:pt x="190652" y="2220311"/>
                    </a:cubicBezTo>
                    <a:cubicBezTo>
                      <a:pt x="205892" y="2175162"/>
                      <a:pt x="222275" y="2130392"/>
                      <a:pt x="236753" y="2085053"/>
                    </a:cubicBezTo>
                    <a:cubicBezTo>
                      <a:pt x="242280" y="2067524"/>
                      <a:pt x="244566" y="2048667"/>
                      <a:pt x="247042" y="2030377"/>
                    </a:cubicBezTo>
                    <a:cubicBezTo>
                      <a:pt x="249138" y="2013042"/>
                      <a:pt x="243804" y="1992278"/>
                      <a:pt x="251804" y="1978939"/>
                    </a:cubicBezTo>
                    <a:cubicBezTo>
                      <a:pt x="272379" y="1944648"/>
                      <a:pt x="282475" y="1909407"/>
                      <a:pt x="282475" y="1869779"/>
                    </a:cubicBezTo>
                    <a:cubicBezTo>
                      <a:pt x="282475" y="1854919"/>
                      <a:pt x="291049" y="1840440"/>
                      <a:pt x="292573" y="1825392"/>
                    </a:cubicBezTo>
                    <a:cubicBezTo>
                      <a:pt x="294477" y="1804815"/>
                      <a:pt x="299622" y="1781193"/>
                      <a:pt x="292381" y="1763286"/>
                    </a:cubicBezTo>
                    <a:cubicBezTo>
                      <a:pt x="275237" y="1721184"/>
                      <a:pt x="289525" y="1687085"/>
                      <a:pt x="306480" y="1650316"/>
                    </a:cubicBezTo>
                    <a:cubicBezTo>
                      <a:pt x="323244" y="1614119"/>
                      <a:pt x="336579" y="1576018"/>
                      <a:pt x="347629" y="1537536"/>
                    </a:cubicBezTo>
                    <a:cubicBezTo>
                      <a:pt x="351629" y="1523058"/>
                      <a:pt x="344961" y="1505723"/>
                      <a:pt x="343629" y="1489719"/>
                    </a:cubicBezTo>
                    <a:cubicBezTo>
                      <a:pt x="343247" y="1484003"/>
                      <a:pt x="342675" y="1477716"/>
                      <a:pt x="344581" y="1472574"/>
                    </a:cubicBezTo>
                    <a:cubicBezTo>
                      <a:pt x="362870" y="1422853"/>
                      <a:pt x="376776" y="1372367"/>
                      <a:pt x="367252" y="1318455"/>
                    </a:cubicBezTo>
                    <a:cubicBezTo>
                      <a:pt x="366298" y="1313503"/>
                      <a:pt x="368394" y="1307977"/>
                      <a:pt x="369728" y="1303023"/>
                    </a:cubicBezTo>
                    <a:cubicBezTo>
                      <a:pt x="376586" y="1278828"/>
                      <a:pt x="387444" y="1255205"/>
                      <a:pt x="389921" y="1230632"/>
                    </a:cubicBezTo>
                    <a:cubicBezTo>
                      <a:pt x="396017" y="1170050"/>
                      <a:pt x="398495" y="1109090"/>
                      <a:pt x="402495" y="1048124"/>
                    </a:cubicBezTo>
                    <a:cubicBezTo>
                      <a:pt x="402685" y="1044314"/>
                      <a:pt x="402685" y="1040314"/>
                      <a:pt x="404019" y="1036886"/>
                    </a:cubicBezTo>
                    <a:cubicBezTo>
                      <a:pt x="412211" y="1014405"/>
                      <a:pt x="409543" y="994784"/>
                      <a:pt x="393923" y="975732"/>
                    </a:cubicBezTo>
                    <a:cubicBezTo>
                      <a:pt x="387064" y="967349"/>
                      <a:pt x="383444" y="955919"/>
                      <a:pt x="379634" y="945443"/>
                    </a:cubicBezTo>
                    <a:cubicBezTo>
                      <a:pt x="373918" y="930010"/>
                      <a:pt x="368394" y="914199"/>
                      <a:pt x="364774" y="898197"/>
                    </a:cubicBezTo>
                    <a:cubicBezTo>
                      <a:pt x="361346" y="882383"/>
                      <a:pt x="356583" y="865429"/>
                      <a:pt x="359250" y="850188"/>
                    </a:cubicBezTo>
                    <a:cubicBezTo>
                      <a:pt x="364012" y="822755"/>
                      <a:pt x="374680" y="796654"/>
                      <a:pt x="381730" y="769604"/>
                    </a:cubicBezTo>
                    <a:cubicBezTo>
                      <a:pt x="384206" y="760269"/>
                      <a:pt x="383824" y="749981"/>
                      <a:pt x="384016" y="740267"/>
                    </a:cubicBezTo>
                    <a:cubicBezTo>
                      <a:pt x="384586" y="717976"/>
                      <a:pt x="379062" y="695115"/>
                      <a:pt x="394875" y="674922"/>
                    </a:cubicBezTo>
                    <a:cubicBezTo>
                      <a:pt x="409733" y="656254"/>
                      <a:pt x="405353" y="637391"/>
                      <a:pt x="394113" y="617771"/>
                    </a:cubicBezTo>
                    <a:cubicBezTo>
                      <a:pt x="386110" y="603672"/>
                      <a:pt x="379824" y="587671"/>
                      <a:pt x="376776" y="571859"/>
                    </a:cubicBezTo>
                    <a:cubicBezTo>
                      <a:pt x="372586" y="550140"/>
                      <a:pt x="370870" y="528614"/>
                      <a:pt x="373348" y="505181"/>
                    </a:cubicBezTo>
                    <a:cubicBezTo>
                      <a:pt x="375062" y="488606"/>
                      <a:pt x="375824" y="475080"/>
                      <a:pt x="385920" y="462125"/>
                    </a:cubicBezTo>
                    <a:cubicBezTo>
                      <a:pt x="387444" y="460031"/>
                      <a:pt x="387826" y="456221"/>
                      <a:pt x="387634" y="453363"/>
                    </a:cubicBezTo>
                    <a:cubicBezTo>
                      <a:pt x="384396" y="415834"/>
                      <a:pt x="386110" y="378685"/>
                      <a:pt x="388399" y="340773"/>
                    </a:cubicBezTo>
                    <a:cubicBezTo>
                      <a:pt x="391445" y="292578"/>
                      <a:pt x="382492" y="241900"/>
                      <a:pt x="350487" y="200181"/>
                    </a:cubicBezTo>
                    <a:cubicBezTo>
                      <a:pt x="345723" y="194084"/>
                      <a:pt x="343629" y="184940"/>
                      <a:pt x="342485" y="176938"/>
                    </a:cubicBezTo>
                    <a:cubicBezTo>
                      <a:pt x="337533" y="139218"/>
                      <a:pt x="334103" y="101307"/>
                      <a:pt x="328579" y="63586"/>
                    </a:cubicBezTo>
                    <a:cubicBezTo>
                      <a:pt x="325530" y="43011"/>
                      <a:pt x="322862" y="21485"/>
                      <a:pt x="314480" y="2816"/>
                    </a:cubicBezTo>
                    <a:close/>
                  </a:path>
                </a:pathLst>
              </a:custGeom>
              <a:solidFill>
                <a:schemeClr val="bg1">
                  <a:alpha val="14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grpSp>
          <p:nvGrpSpPr>
            <p:cNvPr id="20" name="Group 19">
              <a:extLst>
                <a:ext uri="{FF2B5EF4-FFF2-40B4-BE49-F238E27FC236}">
                  <a16:creationId xmlns:a16="http://schemas.microsoft.com/office/drawing/2014/main" id="{3F442D6D-30A3-40EA-ADD8-5313A3BB973D}"/>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7620000" y="-1"/>
              <a:ext cx="874716" cy="6858001"/>
              <a:chOff x="7620000" y="-1"/>
              <a:chExt cx="874716" cy="6858001"/>
            </a:xfrm>
          </p:grpSpPr>
          <p:sp>
            <p:nvSpPr>
              <p:cNvPr id="21" name="Freeform: Shape 20">
                <a:extLst>
                  <a:ext uri="{FF2B5EF4-FFF2-40B4-BE49-F238E27FC236}">
                    <a16:creationId xmlns:a16="http://schemas.microsoft.com/office/drawing/2014/main" id="{29E679B4-D12E-448A-8D8F-7183D6A2EE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4628357"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2" name="Freeform: Shape 21">
                <a:extLst>
                  <a:ext uri="{FF2B5EF4-FFF2-40B4-BE49-F238E27FC236}">
                    <a16:creationId xmlns:a16="http://schemas.microsoft.com/office/drawing/2014/main" id="{417E3CDF-0144-4FB2-A798-156EC31042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4628357"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blipFill dpi="0" rotWithShape="1">
                <a:blip r:embed="rId4">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grpSp>
      <p:pic>
        <p:nvPicPr>
          <p:cNvPr id="11" name="Picture 10" descr="A blue dna strand symbol&#10;&#10;Description automatically generated">
            <a:extLst>
              <a:ext uri="{FF2B5EF4-FFF2-40B4-BE49-F238E27FC236}">
                <a16:creationId xmlns:a16="http://schemas.microsoft.com/office/drawing/2014/main" id="{2A7336B3-5DCD-25F2-8664-EAAB8F642B49}"/>
              </a:ext>
            </a:extLst>
          </p:cNvPr>
          <p:cNvPicPr>
            <a:picLocks noChangeAspect="1"/>
          </p:cNvPicPr>
          <p:nvPr/>
        </p:nvPicPr>
        <p:blipFill>
          <a:blip r:embed="rId5"/>
          <a:stretch>
            <a:fillRect/>
          </a:stretch>
        </p:blipFill>
        <p:spPr>
          <a:xfrm>
            <a:off x="7411743" y="1330048"/>
            <a:ext cx="2267026" cy="3250217"/>
          </a:xfrm>
          <a:prstGeom prst="rect">
            <a:avLst/>
          </a:prstGeom>
        </p:spPr>
      </p:pic>
      <p:sp>
        <p:nvSpPr>
          <p:cNvPr id="12" name="TextBox 7">
            <a:extLst>
              <a:ext uri="{FF2B5EF4-FFF2-40B4-BE49-F238E27FC236}">
                <a16:creationId xmlns:a16="http://schemas.microsoft.com/office/drawing/2014/main" id="{3BF4830F-383E-9616-E30A-346797C23179}"/>
              </a:ext>
            </a:extLst>
          </p:cNvPr>
          <p:cNvSpPr txBox="1"/>
          <p:nvPr/>
        </p:nvSpPr>
        <p:spPr>
          <a:xfrm>
            <a:off x="1377950" y="283633"/>
            <a:ext cx="3295650" cy="304800"/>
          </a:xfrm>
          <a:prstGeom prst="rect">
            <a:avLst/>
          </a:prstGeom>
          <a:solidFill>
            <a:srgbClr val="000000">
              <a:alpha val="0"/>
            </a:srgbClr>
          </a:solidFill>
        </p:spPr>
        <p:txBody>
          <a:bodyPr lIns="0" tIns="0" rIns="0" bIns="0" rtlCol="0" anchor="ctr"/>
          <a:lstStyle/>
          <a:p>
            <a:pPr algn="l"/>
            <a:r>
              <a:rPr lang="en-US" sz="3200" b="1" i="0" u="none" strike="noStrike" dirty="0">
                <a:solidFill>
                  <a:srgbClr val="000000"/>
                </a:solidFill>
                <a:effectLst/>
                <a:latin typeface="+mj-lt"/>
              </a:rPr>
              <a:t>Overview of Study</a:t>
            </a:r>
            <a:endParaRPr lang="en-US" sz="3200" b="0" i="0" u="none" strike="noStrike" dirty="0">
              <a:solidFill>
                <a:srgbClr val="000000"/>
              </a:solidFill>
              <a:effectLst/>
              <a:latin typeface="+mj-lt"/>
            </a:endParaRPr>
          </a:p>
        </p:txBody>
      </p:sp>
      <p:sp>
        <p:nvSpPr>
          <p:cNvPr id="13" name="TextBox 12">
            <a:extLst>
              <a:ext uri="{FF2B5EF4-FFF2-40B4-BE49-F238E27FC236}">
                <a16:creationId xmlns:a16="http://schemas.microsoft.com/office/drawing/2014/main" id="{A02A2172-4F4C-F6AA-351E-34DD80923905}"/>
              </a:ext>
            </a:extLst>
          </p:cNvPr>
          <p:cNvSpPr txBox="1"/>
          <p:nvPr/>
        </p:nvSpPr>
        <p:spPr>
          <a:xfrm>
            <a:off x="221368" y="1042233"/>
            <a:ext cx="6096000" cy="3970318"/>
          </a:xfrm>
          <a:prstGeom prst="rect">
            <a:avLst/>
          </a:prstGeom>
          <a:noFill/>
        </p:spPr>
        <p:txBody>
          <a:bodyPr wrap="square" rtlCol="0">
            <a:spAutoFit/>
          </a:bodyPr>
          <a:lstStyle/>
          <a:p>
            <a:r>
              <a:rPr lang="en-US" b="1" dirty="0">
                <a:cs typeface="Times New Roman" panose="02020603050405020304" pitchFamily="18" charset="0"/>
              </a:rPr>
              <a:t>Data Source:</a:t>
            </a:r>
            <a:r>
              <a:rPr lang="en-US" dirty="0">
                <a:cs typeface="Times New Roman" panose="02020603050405020304" pitchFamily="18" charset="0"/>
              </a:rPr>
              <a:t> NHANES 2001–2002, merged across multiple files using SEQN.</a:t>
            </a:r>
          </a:p>
          <a:p>
            <a:endParaRPr lang="en-US" dirty="0">
              <a:cs typeface="Times New Roman" panose="02020603050405020304" pitchFamily="18" charset="0"/>
            </a:endParaRPr>
          </a:p>
          <a:p>
            <a:r>
              <a:rPr lang="en-US" b="1" dirty="0">
                <a:cs typeface="Times New Roman" panose="02020603050405020304" pitchFamily="18" charset="0"/>
              </a:rPr>
              <a:t>Sample:</a:t>
            </a:r>
            <a:r>
              <a:rPr lang="en-US" dirty="0">
                <a:cs typeface="Times New Roman" panose="02020603050405020304" pitchFamily="18" charset="0"/>
              </a:rPr>
              <a:t> 1,309 U.S. adults with biomarker and lifestyle data.</a:t>
            </a:r>
          </a:p>
          <a:p>
            <a:endParaRPr lang="en-US" dirty="0">
              <a:cs typeface="Times New Roman" panose="02020603050405020304" pitchFamily="18" charset="0"/>
            </a:endParaRPr>
          </a:p>
          <a:p>
            <a:r>
              <a:rPr lang="en-US" b="1" dirty="0">
                <a:cs typeface="Times New Roman" panose="02020603050405020304" pitchFamily="18" charset="0"/>
              </a:rPr>
              <a:t>Variables Included:</a:t>
            </a:r>
            <a:r>
              <a:rPr lang="en-US" dirty="0">
                <a:cs typeface="Times New Roman" panose="02020603050405020304" pitchFamily="18" charset="0"/>
              </a:rPr>
              <a:t> Telomere length, CRP, glucose, insulin, LDL, triglycerides, vitamin D, BMI, weight, physical activity, general health, age, gender, and more.</a:t>
            </a:r>
          </a:p>
          <a:p>
            <a:endParaRPr lang="en-US" dirty="0">
              <a:cs typeface="Times New Roman" panose="02020603050405020304" pitchFamily="18" charset="0"/>
            </a:endParaRPr>
          </a:p>
          <a:p>
            <a:r>
              <a:rPr lang="en-US" b="1" dirty="0">
                <a:cs typeface="Times New Roman" panose="02020603050405020304" pitchFamily="18" charset="0"/>
              </a:rPr>
              <a:t>Biological Age Proxy:</a:t>
            </a:r>
            <a:r>
              <a:rPr lang="en-US" dirty="0">
                <a:cs typeface="Times New Roman" panose="02020603050405020304" pitchFamily="18" charset="0"/>
              </a:rPr>
              <a:t> GrimAge (a DNA methylation clock shown to correlate with morbidity and mortality risk).</a:t>
            </a:r>
          </a:p>
          <a:p>
            <a:endParaRPr lang="en-US" dirty="0">
              <a:cs typeface="Times New Roman" panose="02020603050405020304" pitchFamily="18" charset="0"/>
            </a:endParaRPr>
          </a:p>
          <a:p>
            <a:r>
              <a:rPr lang="en-US" b="1" dirty="0">
                <a:cs typeface="Times New Roman" panose="02020603050405020304" pitchFamily="18" charset="0"/>
              </a:rPr>
              <a:t>Approach:</a:t>
            </a:r>
            <a:r>
              <a:rPr lang="en-US" dirty="0">
                <a:cs typeface="Times New Roman" panose="02020603050405020304" pitchFamily="18" charset="0"/>
              </a:rPr>
              <a:t> Combined exploratory analysis, linear regression, and machine learning (Random Forest, Bagged Trees).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9" name="TextBox 7">
            <a:extLst>
              <a:ext uri="{FF2B5EF4-FFF2-40B4-BE49-F238E27FC236}">
                <a16:creationId xmlns:a16="http://schemas.microsoft.com/office/drawing/2014/main" id="{88564AC3-3365-5570-686B-51D0DFAEC9A9}"/>
              </a:ext>
            </a:extLst>
          </p:cNvPr>
          <p:cNvSpPr txBox="1"/>
          <p:nvPr/>
        </p:nvSpPr>
        <p:spPr>
          <a:xfrm>
            <a:off x="665611" y="119944"/>
            <a:ext cx="7740378" cy="520225"/>
          </a:xfrm>
          <a:prstGeom prst="rect">
            <a:avLst/>
          </a:prstGeom>
        </p:spPr>
        <p:txBody>
          <a:bodyPr vert="horz" lIns="91440" tIns="45720" rIns="91440" bIns="45720" rtlCol="0" anchor="t">
            <a:normAutofit lnSpcReduction="10000"/>
          </a:bodyPr>
          <a:lstStyle/>
          <a:p>
            <a:pPr>
              <a:lnSpc>
                <a:spcPct val="90000"/>
              </a:lnSpc>
              <a:spcBef>
                <a:spcPct val="0"/>
              </a:spcBef>
              <a:spcAft>
                <a:spcPts val="600"/>
              </a:spcAft>
            </a:pPr>
            <a:r>
              <a:rPr lang="en-US" sz="3400" b="1" i="0" u="none" strike="noStrike" kern="1200" dirty="0">
                <a:effectLst/>
                <a:latin typeface="+mj-lt"/>
                <a:ea typeface="+mj-ea"/>
                <a:cs typeface="+mj-cs"/>
              </a:rPr>
              <a:t>Research Questions and Hypotheses</a:t>
            </a:r>
            <a:endParaRPr lang="en-US" sz="3400" b="0" i="0" u="none" strike="noStrike" kern="1200" dirty="0">
              <a:effectLst/>
              <a:latin typeface="+mj-lt"/>
              <a:ea typeface="+mj-ea"/>
              <a:cs typeface="+mj-cs"/>
            </a:endParaRPr>
          </a:p>
        </p:txBody>
      </p:sp>
      <p:sp>
        <p:nvSpPr>
          <p:cNvPr id="10" name="TextBox 9">
            <a:extLst>
              <a:ext uri="{FF2B5EF4-FFF2-40B4-BE49-F238E27FC236}">
                <a16:creationId xmlns:a16="http://schemas.microsoft.com/office/drawing/2014/main" id="{25EE1B73-7CC9-1611-B2CD-21757E0693D4}"/>
              </a:ext>
            </a:extLst>
          </p:cNvPr>
          <p:cNvSpPr txBox="1"/>
          <p:nvPr/>
        </p:nvSpPr>
        <p:spPr>
          <a:xfrm>
            <a:off x="311150" y="565150"/>
            <a:ext cx="8001000" cy="4343400"/>
          </a:xfrm>
          <a:prstGeom prst="rect">
            <a:avLst/>
          </a:prstGeom>
        </p:spPr>
        <p:txBody>
          <a:bodyPr vert="horz" lIns="91440" tIns="45720" rIns="91440" bIns="45720" rtlCol="0">
            <a:noAutofit/>
          </a:bodyPr>
          <a:lstStyle/>
          <a:p>
            <a:pPr marL="342900" indent="-342900">
              <a:buFont typeface="Arial" panose="020B0604020202020204" pitchFamily="34" charset="0"/>
              <a:buChar char="•"/>
            </a:pPr>
            <a:r>
              <a:rPr lang="en-US" sz="1400" b="1" dirty="0">
                <a:cs typeface="Times New Roman" panose="02020603050405020304" pitchFamily="18" charset="0"/>
              </a:rPr>
              <a:t>RQ1</a:t>
            </a:r>
            <a:r>
              <a:rPr lang="en-US" sz="1400" dirty="0">
                <a:cs typeface="Times New Roman" panose="02020603050405020304" pitchFamily="18" charset="0"/>
              </a:rPr>
              <a:t>: Can specific biomarkers (e.g., telomere length, DNA methylation, cholesterol, glucose, insulin) be used to estimate biological age?</a:t>
            </a:r>
          </a:p>
          <a:p>
            <a:endParaRPr lang="en-US" sz="1400" dirty="0">
              <a:cs typeface="Times New Roman" panose="02020603050405020304" pitchFamily="18" charset="0"/>
            </a:endParaRPr>
          </a:p>
          <a:p>
            <a:pPr marL="800100" lvl="1" indent="-342900">
              <a:buFont typeface="Courier New" panose="02070309020205020404" pitchFamily="49" charset="0"/>
              <a:buChar char="o"/>
            </a:pPr>
            <a:r>
              <a:rPr lang="en-US" sz="1400" i="1" dirty="0">
                <a:cs typeface="Times New Roman" panose="02020603050405020304" pitchFamily="18" charset="0"/>
              </a:rPr>
              <a:t>H₀</a:t>
            </a:r>
            <a:r>
              <a:rPr lang="en-US" sz="1400" dirty="0">
                <a:cs typeface="Times New Roman" panose="02020603050405020304" pitchFamily="18" charset="0"/>
              </a:rPr>
              <a:t>: No linear relationship between selected biomarkers and biological age</a:t>
            </a:r>
          </a:p>
          <a:p>
            <a:pPr marL="800100" lvl="1" indent="-342900">
              <a:buFont typeface="Courier New" panose="02070309020205020404" pitchFamily="49" charset="0"/>
              <a:buChar char="o"/>
            </a:pPr>
            <a:r>
              <a:rPr lang="en-US" sz="1400" i="1" dirty="0">
                <a:cs typeface="Times New Roman" panose="02020603050405020304" pitchFamily="18" charset="0"/>
              </a:rPr>
              <a:t>H₁</a:t>
            </a:r>
            <a:r>
              <a:rPr lang="en-US" sz="1400" dirty="0">
                <a:cs typeface="Times New Roman" panose="02020603050405020304" pitchFamily="18" charset="0"/>
              </a:rPr>
              <a:t>: A linear relationship exists between selected biomarkers and biological age</a:t>
            </a:r>
          </a:p>
          <a:p>
            <a:pPr lvl="1"/>
            <a:endParaRPr lang="en-US" sz="1400" dirty="0">
              <a:cs typeface="Times New Roman" panose="02020603050405020304" pitchFamily="18" charset="0"/>
            </a:endParaRPr>
          </a:p>
          <a:p>
            <a:pPr marL="342900" indent="-342900">
              <a:buFont typeface="Arial" panose="020B0604020202020204" pitchFamily="34" charset="0"/>
              <a:buChar char="•"/>
            </a:pPr>
            <a:r>
              <a:rPr lang="en-US" sz="1400" b="1" dirty="0">
                <a:cs typeface="Times New Roman" panose="02020603050405020304" pitchFamily="18" charset="0"/>
              </a:rPr>
              <a:t>RQ2</a:t>
            </a:r>
            <a:r>
              <a:rPr lang="en-US" sz="1400" dirty="0">
                <a:cs typeface="Times New Roman" panose="02020603050405020304" pitchFamily="18" charset="0"/>
              </a:rPr>
              <a:t>: Do lifestyle factors (e.g., physical activity, fitness level) add predictive value beyond biomarkers?</a:t>
            </a:r>
          </a:p>
          <a:p>
            <a:endParaRPr lang="en-US" sz="1400" dirty="0">
              <a:cs typeface="Times New Roman" panose="02020603050405020304" pitchFamily="18" charset="0"/>
            </a:endParaRPr>
          </a:p>
          <a:p>
            <a:pPr marL="800100" lvl="1" indent="-342900">
              <a:buFont typeface="Courier New" panose="02070309020205020404" pitchFamily="49" charset="0"/>
              <a:buChar char="o"/>
            </a:pPr>
            <a:r>
              <a:rPr lang="en-US" sz="1400" i="1" dirty="0">
                <a:cs typeface="Times New Roman" panose="02020603050405020304" pitchFamily="18" charset="0"/>
              </a:rPr>
              <a:t>H₀</a:t>
            </a:r>
            <a:r>
              <a:rPr lang="en-US" sz="1400" dirty="0">
                <a:cs typeface="Times New Roman" panose="02020603050405020304" pitchFamily="18" charset="0"/>
              </a:rPr>
              <a:t>: Lifestyle factors do not add predictive value beyond biomarkers</a:t>
            </a:r>
          </a:p>
          <a:p>
            <a:pPr marL="800100" lvl="1" indent="-342900">
              <a:buFont typeface="Courier New" panose="02070309020205020404" pitchFamily="49" charset="0"/>
              <a:buChar char="o"/>
            </a:pPr>
            <a:r>
              <a:rPr lang="en-US" sz="1400" i="1" dirty="0">
                <a:cs typeface="Times New Roman" panose="02020603050405020304" pitchFamily="18" charset="0"/>
              </a:rPr>
              <a:t>H₁</a:t>
            </a:r>
            <a:r>
              <a:rPr lang="en-US" sz="1400" dirty="0">
                <a:cs typeface="Times New Roman" panose="02020603050405020304" pitchFamily="18" charset="0"/>
              </a:rPr>
              <a:t>: Lifestyle factors do add predictive value beyond biomarkers</a:t>
            </a:r>
          </a:p>
          <a:p>
            <a:pPr lvl="1"/>
            <a:endParaRPr lang="en-US" sz="1400" dirty="0">
              <a:cs typeface="Times New Roman" panose="02020603050405020304" pitchFamily="18" charset="0"/>
            </a:endParaRPr>
          </a:p>
          <a:p>
            <a:pPr marL="342900" indent="-342900">
              <a:buFont typeface="Arial" panose="020B0604020202020204" pitchFamily="34" charset="0"/>
              <a:buChar char="•"/>
            </a:pPr>
            <a:r>
              <a:rPr lang="en-US" sz="1400" b="1" dirty="0">
                <a:cs typeface="Times New Roman" panose="02020603050405020304" pitchFamily="18" charset="0"/>
              </a:rPr>
              <a:t>RQ3</a:t>
            </a:r>
            <a:r>
              <a:rPr lang="en-US" sz="1400" dirty="0">
                <a:cs typeface="Times New Roman" panose="02020603050405020304" pitchFamily="18" charset="0"/>
              </a:rPr>
              <a:t>: </a:t>
            </a:r>
            <a:r>
              <a:rPr lang="en-US" sz="1400" dirty="0">
                <a:solidFill>
                  <a:srgbClr val="000000"/>
                </a:solidFill>
                <a:effectLst/>
                <a:ea typeface="Times New Roman" panose="02020603050405020304" pitchFamily="18" charset="0"/>
                <a:cs typeface="Times New Roman" panose="02020603050405020304" pitchFamily="18" charset="0"/>
              </a:rPr>
              <a:t>Is the mean difference between biological age and chronological age significantly greater in individuals </a:t>
            </a:r>
            <a:r>
              <a:rPr lang="en-US" sz="1400" dirty="0">
                <a:cs typeface="Times New Roman" panose="02020603050405020304" pitchFamily="18" charset="0"/>
              </a:rPr>
              <a:t>with poor health indicators (e.g., high inflammation, poor glucose/insulin control)?</a:t>
            </a:r>
          </a:p>
          <a:p>
            <a:endParaRPr lang="en-US" sz="1400" dirty="0">
              <a:cs typeface="Times New Roman" panose="02020603050405020304" pitchFamily="18" charset="0"/>
            </a:endParaRPr>
          </a:p>
          <a:p>
            <a:pPr marL="800100" lvl="1" indent="-342900">
              <a:buFont typeface="Courier New" panose="02070309020205020404" pitchFamily="49" charset="0"/>
              <a:buChar char="o"/>
            </a:pPr>
            <a:r>
              <a:rPr lang="en-US" sz="1400" i="1" dirty="0">
                <a:cs typeface="Times New Roman" panose="02020603050405020304" pitchFamily="18" charset="0"/>
              </a:rPr>
              <a:t>H₀</a:t>
            </a:r>
            <a:r>
              <a:rPr lang="en-US" sz="1400" dirty="0">
                <a:cs typeface="Times New Roman" panose="02020603050405020304" pitchFamily="18" charset="0"/>
              </a:rPr>
              <a:t>: </a:t>
            </a:r>
            <a:r>
              <a:rPr lang="en-US" sz="1400" dirty="0">
                <a:solidFill>
                  <a:srgbClr val="000000"/>
                </a:solidFill>
                <a:effectLst/>
                <a:ea typeface="Times New Roman" panose="02020603050405020304" pitchFamily="18" charset="0"/>
              </a:rPr>
              <a:t>There is no difference in the mean age (biological age minus chronological age) between individuals with poor health indica</a:t>
            </a:r>
            <a:r>
              <a:rPr lang="en-US" sz="1400" dirty="0">
                <a:solidFill>
                  <a:srgbClr val="000000"/>
                </a:solidFill>
                <a:ea typeface="Times New Roman" panose="02020603050405020304" pitchFamily="18" charset="0"/>
              </a:rPr>
              <a:t>tors</a:t>
            </a:r>
            <a:endParaRPr lang="en-US" sz="1400" dirty="0">
              <a:cs typeface="Times New Roman" panose="02020603050405020304" pitchFamily="18" charset="0"/>
            </a:endParaRPr>
          </a:p>
          <a:p>
            <a:pPr marL="800100" lvl="1" indent="-342900">
              <a:buFont typeface="Courier New" panose="02070309020205020404" pitchFamily="49" charset="0"/>
              <a:buChar char="o"/>
            </a:pPr>
            <a:r>
              <a:rPr lang="en-US" sz="1400" i="1" dirty="0">
                <a:cs typeface="Times New Roman" panose="02020603050405020304" pitchFamily="18" charset="0"/>
              </a:rPr>
              <a:t>H₁</a:t>
            </a:r>
            <a:r>
              <a:rPr lang="en-US" sz="1400" dirty="0">
                <a:cs typeface="Times New Roman" panose="02020603050405020304" pitchFamily="18" charset="0"/>
              </a:rPr>
              <a:t>: </a:t>
            </a:r>
            <a:r>
              <a:rPr lang="en-US" sz="1400" dirty="0">
                <a:solidFill>
                  <a:srgbClr val="000000"/>
                </a:solidFill>
                <a:effectLst/>
                <a:ea typeface="Times New Roman" panose="02020603050405020304" pitchFamily="18" charset="0"/>
              </a:rPr>
              <a:t>There is a difference in the mean age (biological age minus chronological age) between individuals with poor health indica</a:t>
            </a:r>
            <a:r>
              <a:rPr lang="en-US" sz="1400" dirty="0">
                <a:solidFill>
                  <a:srgbClr val="000000"/>
                </a:solidFill>
                <a:ea typeface="Times New Roman" panose="02020603050405020304" pitchFamily="18" charset="0"/>
              </a:rPr>
              <a:t>tors</a:t>
            </a:r>
          </a:p>
          <a:p>
            <a:pPr marL="800100" lvl="1" indent="-342900">
              <a:buFont typeface="Courier New" panose="02070309020205020404" pitchFamily="49" charset="0"/>
              <a:buChar char="o"/>
            </a:pPr>
            <a:endParaRPr lang="en-US" sz="1400" dirty="0">
              <a:cs typeface="Times New Roman" panose="02020603050405020304" pitchFamily="18" charset="0"/>
            </a:endParaRPr>
          </a:p>
          <a:p>
            <a:pPr marL="342900" indent="-342900">
              <a:buFont typeface="Arial" panose="020B0604020202020204" pitchFamily="34" charset="0"/>
              <a:buChar char="•"/>
            </a:pPr>
            <a:r>
              <a:rPr lang="en-US" sz="1400" dirty="0">
                <a:cs typeface="Times New Roman" panose="02020603050405020304" pitchFamily="18" charset="0"/>
              </a:rPr>
              <a:t>Hypotheses tested using linear regression and machine learning models (e.g., Random Forest, Bagged Trees)</a:t>
            </a:r>
          </a:p>
          <a:p>
            <a:endParaRPr lang="en-US" sz="1400" dirty="0">
              <a:cs typeface="Times New Roman" panose="02020603050405020304" pitchFamily="18" charset="0"/>
            </a:endParaRPr>
          </a:p>
          <a:p>
            <a:pPr marL="342900" indent="-342900">
              <a:buFont typeface="Arial" panose="020B0604020202020204" pitchFamily="34" charset="0"/>
              <a:buChar char="•"/>
            </a:pPr>
            <a:r>
              <a:rPr lang="en-US" sz="1400" dirty="0">
                <a:cs typeface="Times New Roman" panose="02020603050405020304" pitchFamily="18" charset="0"/>
              </a:rPr>
              <a:t>GrimAge used as the primary proxy for biological age</a:t>
            </a:r>
          </a:p>
        </p:txBody>
      </p:sp>
      <p:pic>
        <p:nvPicPr>
          <p:cNvPr id="3" name="Picture 2">
            <a:extLst>
              <a:ext uri="{FF2B5EF4-FFF2-40B4-BE49-F238E27FC236}">
                <a16:creationId xmlns:a16="http://schemas.microsoft.com/office/drawing/2014/main" id="{DCEAB0D5-75D3-1662-8895-F08D37EBB267}"/>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3326" b="94381" l="2344" r="92188">
                        <a14:foregroundMark x1="13932" y1="27752" x2="31901" y2="16858"/>
                        <a14:foregroundMark x1="31901" y1="16858" x2="54557" y2="10436"/>
                        <a14:foregroundMark x1="54557" y1="10436" x2="76172" y2="18463"/>
                        <a14:foregroundMark x1="76172" y1="18463" x2="83073" y2="30390"/>
                        <a14:foregroundMark x1="28516" y1="11353" x2="13802" y2="25115"/>
                        <a14:foregroundMark x1="13802" y1="25115" x2="9896" y2="34404"/>
                        <a14:foregroundMark x1="29557" y1="10436" x2="50000" y2="3784"/>
                        <a14:foregroundMark x1="50000" y1="3784" x2="72005" y2="6766"/>
                        <a14:foregroundMark x1="72005" y1="6766" x2="86589" y2="17546"/>
                        <a14:foregroundMark x1="85547" y1="18807" x2="89063" y2="37844"/>
                        <a14:foregroundMark x1="89063" y1="37844" x2="84505" y2="56766"/>
                        <a14:foregroundMark x1="84505" y1="56766" x2="77995" y2="67317"/>
                        <a14:foregroundMark x1="86589" y1="23739" x2="92188" y2="45986"/>
                        <a14:foregroundMark x1="80078" y1="69954" x2="80339" y2="89106"/>
                        <a14:foregroundMark x1="80339" y1="89106" x2="84115" y2="94381"/>
                        <a14:foregroundMark x1="7422" y1="50459" x2="7422" y2="59289"/>
                        <a14:foregroundMark x1="51302" y1="3326" x2="51302" y2="3326"/>
                        <a14:foregroundMark x1="2344" y1="54472" x2="6380" y2="59289"/>
                      </a14:backgroundRemoval>
                    </a14:imgEffect>
                  </a14:imgLayer>
                </a14:imgProps>
              </a:ext>
            </a:extLst>
          </a:blip>
          <a:stretch>
            <a:fillRect/>
          </a:stretch>
        </p:blipFill>
        <p:spPr>
          <a:xfrm>
            <a:off x="8007350" y="2165350"/>
            <a:ext cx="2237064" cy="2540000"/>
          </a:xfrm>
          <a:prstGeom prst="rect">
            <a:avLst/>
          </a:prstGeom>
        </p:spPr>
      </p:pic>
    </p:spTree>
    <p:extLst>
      <p:ext uri="{BB962C8B-B14F-4D97-AF65-F5344CB8AC3E}">
        <p14:creationId xmlns:p14="http://schemas.microsoft.com/office/powerpoint/2010/main" val="12873118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9" name="TextBox 7">
            <a:extLst>
              <a:ext uri="{FF2B5EF4-FFF2-40B4-BE49-F238E27FC236}">
                <a16:creationId xmlns:a16="http://schemas.microsoft.com/office/drawing/2014/main" id="{83A4D43A-7AAF-B6BC-B441-5F796A5E1CE9}"/>
              </a:ext>
            </a:extLst>
          </p:cNvPr>
          <p:cNvSpPr txBox="1"/>
          <p:nvPr/>
        </p:nvSpPr>
        <p:spPr>
          <a:xfrm>
            <a:off x="2717800" y="209550"/>
            <a:ext cx="5365750" cy="304800"/>
          </a:xfrm>
          <a:prstGeom prst="rect">
            <a:avLst/>
          </a:prstGeom>
          <a:solidFill>
            <a:srgbClr val="000000">
              <a:alpha val="0"/>
            </a:srgbClr>
          </a:solidFill>
        </p:spPr>
        <p:txBody>
          <a:bodyPr lIns="0" tIns="0" rIns="0" bIns="0" rtlCol="0" anchor="ctr"/>
          <a:lstStyle/>
          <a:p>
            <a:pPr algn="l"/>
            <a:r>
              <a:rPr lang="en-US" sz="3200" b="1" i="0" u="none" strike="noStrike" dirty="0">
                <a:solidFill>
                  <a:srgbClr val="000000"/>
                </a:solidFill>
                <a:effectLst/>
                <a:latin typeface="+mj-lt"/>
                <a:cs typeface="Times New Roman" panose="02020603050405020304" pitchFamily="18" charset="0"/>
              </a:rPr>
              <a:t>Literature Review Highlights</a:t>
            </a:r>
            <a:endParaRPr lang="en-US" sz="3200" b="0" i="0" u="none" strike="noStrike" dirty="0">
              <a:solidFill>
                <a:srgbClr val="000000"/>
              </a:solidFill>
              <a:effectLst/>
              <a:latin typeface="+mj-lt"/>
              <a:cs typeface="Times New Roman" panose="02020603050405020304" pitchFamily="18" charset="0"/>
            </a:endParaRPr>
          </a:p>
        </p:txBody>
      </p:sp>
      <p:sp>
        <p:nvSpPr>
          <p:cNvPr id="10" name="TextBox 9">
            <a:extLst>
              <a:ext uri="{FF2B5EF4-FFF2-40B4-BE49-F238E27FC236}">
                <a16:creationId xmlns:a16="http://schemas.microsoft.com/office/drawing/2014/main" id="{4CAE3E85-543C-5FDA-8BD3-0CCA09854170}"/>
              </a:ext>
            </a:extLst>
          </p:cNvPr>
          <p:cNvSpPr txBox="1"/>
          <p:nvPr/>
        </p:nvSpPr>
        <p:spPr>
          <a:xfrm>
            <a:off x="3206750" y="1006249"/>
            <a:ext cx="6096000" cy="4247317"/>
          </a:xfrm>
          <a:prstGeom prst="rect">
            <a:avLst/>
          </a:prstGeom>
          <a:noFill/>
        </p:spPr>
        <p:txBody>
          <a:bodyPr wrap="square" rtlCol="0">
            <a:spAutoFit/>
          </a:bodyPr>
          <a:lstStyle/>
          <a:p>
            <a:pPr marL="285750" indent="-285750">
              <a:buFont typeface="Arial" panose="020B0604020202020204" pitchFamily="34" charset="0"/>
              <a:buChar char="•"/>
            </a:pPr>
            <a:r>
              <a:rPr lang="en-US" dirty="0"/>
              <a:t>Biological age offers a more accurate measure than chronological age by reflecting cellular and molecular aging.</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Telomere length and DNA methylation clocks are validated biomarkers; combining them improves prediction accuracy.</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Models using routine health data and machine learning (e.g., Bagged Trees) outperform traditional approaches.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0" i="0" u="none" strike="noStrike" dirty="0">
                <a:solidFill>
                  <a:srgbClr val="000000"/>
                </a:solidFill>
                <a:effectLst/>
                <a:latin typeface="-webkit-standard"/>
              </a:rPr>
              <a:t>Combining inflammation, metabolic, and immune function data improves biological age estimates.</a:t>
            </a:r>
          </a:p>
          <a:p>
            <a:pPr marL="285750" indent="-285750">
              <a:buFont typeface="Arial" panose="020B0604020202020204" pitchFamily="34" charset="0"/>
              <a:buChar char="•"/>
            </a:pPr>
            <a:endParaRPr lang="en-US" b="0" i="0" u="none" strike="noStrike" dirty="0">
              <a:solidFill>
                <a:srgbClr val="000000"/>
              </a:solidFill>
              <a:effectLst/>
              <a:latin typeface="-webkit-standard"/>
            </a:endParaRPr>
          </a:p>
          <a:p>
            <a:pPr marL="285750" indent="-285750">
              <a:buFont typeface="Arial" panose="020B0604020202020204" pitchFamily="34" charset="0"/>
              <a:buChar char="•"/>
            </a:pPr>
            <a:r>
              <a:rPr lang="en-US" dirty="0"/>
              <a:t>Studies emphasize early detection and personalized healthcare by leveraging diverse data and analytical models.</a:t>
            </a:r>
          </a:p>
          <a:p>
            <a:endParaRPr lang="en-US" dirty="0"/>
          </a:p>
        </p:txBody>
      </p:sp>
      <p:pic>
        <p:nvPicPr>
          <p:cNvPr id="11" name="Picture 10">
            <a:extLst>
              <a:ext uri="{FF2B5EF4-FFF2-40B4-BE49-F238E27FC236}">
                <a16:creationId xmlns:a16="http://schemas.microsoft.com/office/drawing/2014/main" id="{559D55B2-BCAA-0712-4829-DEBC41A1BBDF}"/>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2967" b="98604" l="2193" r="95468">
                        <a14:foregroundMark x1="19591" y1="5846" x2="52924" y2="7243"/>
                        <a14:foregroundMark x1="35380" y1="2967" x2="35088" y2="7068"/>
                        <a14:foregroundMark x1="7310" y1="13351" x2="10234" y2="14136"/>
                        <a14:foregroundMark x1="4386" y1="21902" x2="4386" y2="21902"/>
                        <a14:foregroundMark x1="2193" y1="47731" x2="2193" y2="47731"/>
                        <a14:foregroundMark x1="90351" y1="45375" x2="90351" y2="45375"/>
                        <a14:foregroundMark x1="90058" y1="37522" x2="90058" y2="37522"/>
                        <a14:foregroundMark x1="90643" y1="37696" x2="90643" y2="37696"/>
                        <a14:foregroundMark x1="39327" y1="41361" x2="39327" y2="41361"/>
                        <a14:foregroundMark x1="37427" y1="39442" x2="40351" y2="42321"/>
                        <a14:foregroundMark x1="44737" y1="42147" x2="37427" y2="38831"/>
                        <a14:foregroundMark x1="41520" y1="35166" x2="53801" y2="46248"/>
                        <a14:foregroundMark x1="53801" y1="46248" x2="60673" y2="49040"/>
                        <a14:foregroundMark x1="35088" y1="44066" x2="46491" y2="39529"/>
                        <a14:foregroundMark x1="46491" y1="39529" x2="34211" y2="47557"/>
                        <a14:foregroundMark x1="34211" y1="47557" x2="52047" y2="43543"/>
                        <a14:foregroundMark x1="52047" y1="43543" x2="50439" y2="51920"/>
                        <a14:foregroundMark x1="50439" y1="51920" x2="58333" y2="50785"/>
                        <a14:foregroundMark x1="63158" y1="79756" x2="84503" y2="90489"/>
                        <a14:foregroundMark x1="84503" y1="90489" x2="71930" y2="86911"/>
                        <a14:foregroundMark x1="71930" y1="86911" x2="88012" y2="84904"/>
                        <a14:foregroundMark x1="88012" y1="84904" x2="89327" y2="85079"/>
                        <a14:foregroundMark x1="69006" y1="94590" x2="83772" y2="94764"/>
                        <a14:foregroundMark x1="83772" y1="94764" x2="89035" y2="93019"/>
                        <a14:foregroundMark x1="70322" y1="91710" x2="69298" y2="82984"/>
                        <a14:foregroundMark x1="69298" y1="82984" x2="81579" y2="79058"/>
                        <a14:foregroundMark x1="81579" y1="79058" x2="84795" y2="81065"/>
                        <a14:foregroundMark x1="82602" y1="98604" x2="90351" y2="91623"/>
                        <a14:foregroundMark x1="90351" y1="91623" x2="83187" y2="84555"/>
                        <a14:foregroundMark x1="83187" y1="84555" x2="85526" y2="80279"/>
                        <a14:foregroundMark x1="93860" y1="83944" x2="92982" y2="88743"/>
                        <a14:foregroundMark x1="95468" y1="89965" x2="90351" y2="88569"/>
                        <a14:foregroundMark x1="74561" y1="96510" x2="74561" y2="96510"/>
                        <a14:foregroundMark x1="62281" y1="83159" x2="66520" y2="83944"/>
                      </a14:backgroundRemoval>
                    </a14:imgEffect>
                  </a14:imgLayer>
                </a14:imgProps>
              </a:ext>
            </a:extLst>
          </a:blip>
          <a:stretch>
            <a:fillRect/>
          </a:stretch>
        </p:blipFill>
        <p:spPr>
          <a:xfrm>
            <a:off x="311150" y="601133"/>
            <a:ext cx="2776845" cy="4652433"/>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58D9EC2B-4B88-9F59-1EBD-4B7392AF1555}"/>
              </a:ext>
            </a:extLst>
          </p:cNvPr>
          <p:cNvSpPr txBox="1"/>
          <p:nvPr/>
        </p:nvSpPr>
        <p:spPr>
          <a:xfrm>
            <a:off x="3717925" y="184150"/>
            <a:ext cx="2990850" cy="304800"/>
          </a:xfrm>
          <a:prstGeom prst="rect">
            <a:avLst/>
          </a:prstGeom>
          <a:solidFill>
            <a:srgbClr val="000000">
              <a:alpha val="0"/>
            </a:srgbClr>
          </a:solidFill>
        </p:spPr>
        <p:txBody>
          <a:bodyPr lIns="0" tIns="0" rIns="0" bIns="0" rtlCol="0" anchor="ctr"/>
          <a:lstStyle/>
          <a:p>
            <a:pPr algn="l"/>
            <a:r>
              <a:rPr lang="en-US" sz="3200" b="1" i="0" u="none" strike="noStrike" dirty="0">
                <a:solidFill>
                  <a:srgbClr val="000000"/>
                </a:solidFill>
                <a:effectLst/>
                <a:latin typeface="+mj-lt"/>
                <a:cs typeface="Times New Roman" panose="02020603050405020304" pitchFamily="18" charset="0"/>
              </a:rPr>
              <a:t>Research Design</a:t>
            </a:r>
            <a:endParaRPr lang="en-US" sz="3200" b="0" i="0" u="none" strike="noStrike" dirty="0">
              <a:solidFill>
                <a:srgbClr val="000000"/>
              </a:solidFill>
              <a:effectLst/>
              <a:latin typeface="+mj-lt"/>
              <a:cs typeface="Times New Roman" panose="02020603050405020304" pitchFamily="18" charset="0"/>
            </a:endParaRPr>
          </a:p>
        </p:txBody>
      </p:sp>
      <p:sp>
        <p:nvSpPr>
          <p:cNvPr id="10" name="TextBox 7">
            <a:extLst>
              <a:ext uri="{FF2B5EF4-FFF2-40B4-BE49-F238E27FC236}">
                <a16:creationId xmlns:a16="http://schemas.microsoft.com/office/drawing/2014/main" id="{D42F924E-C778-9667-EFF7-DFE06E6C5DA9}"/>
              </a:ext>
            </a:extLst>
          </p:cNvPr>
          <p:cNvSpPr txBox="1"/>
          <p:nvPr/>
        </p:nvSpPr>
        <p:spPr>
          <a:xfrm>
            <a:off x="4273550" y="619478"/>
            <a:ext cx="1447800" cy="304800"/>
          </a:xfrm>
          <a:prstGeom prst="rect">
            <a:avLst/>
          </a:prstGeom>
          <a:solidFill>
            <a:srgbClr val="000000">
              <a:alpha val="0"/>
            </a:srgbClr>
          </a:solidFill>
        </p:spPr>
        <p:txBody>
          <a:bodyPr lIns="0" tIns="0" rIns="0" bIns="0" rtlCol="0" anchor="ctr"/>
          <a:lstStyle/>
          <a:p>
            <a:pPr algn="l"/>
            <a:r>
              <a:rPr lang="en-US" sz="2000" b="1" i="0" u="none" strike="noStrike" dirty="0">
                <a:solidFill>
                  <a:srgbClr val="000000"/>
                </a:solidFill>
                <a:effectLst/>
                <a:cs typeface="Times New Roman" panose="02020603050405020304" pitchFamily="18" charset="0"/>
              </a:rPr>
              <a:t>Methodology</a:t>
            </a:r>
            <a:endParaRPr lang="en-US" sz="2000" b="0" i="0" u="none" strike="noStrike" dirty="0">
              <a:solidFill>
                <a:srgbClr val="000000"/>
              </a:solidFill>
              <a:effectLst/>
              <a:cs typeface="Times New Roman" panose="02020603050405020304" pitchFamily="18" charset="0"/>
            </a:endParaRPr>
          </a:p>
        </p:txBody>
      </p:sp>
      <p:sp>
        <p:nvSpPr>
          <p:cNvPr id="13" name="TextBox 12">
            <a:extLst>
              <a:ext uri="{FF2B5EF4-FFF2-40B4-BE49-F238E27FC236}">
                <a16:creationId xmlns:a16="http://schemas.microsoft.com/office/drawing/2014/main" id="{DAF1302D-6034-6C20-8BEA-C9AD0E6C136F}"/>
              </a:ext>
            </a:extLst>
          </p:cNvPr>
          <p:cNvSpPr txBox="1"/>
          <p:nvPr/>
        </p:nvSpPr>
        <p:spPr>
          <a:xfrm>
            <a:off x="1784350" y="1054806"/>
            <a:ext cx="6858000" cy="4247317"/>
          </a:xfrm>
          <a:prstGeom prst="rect">
            <a:avLst/>
          </a:prstGeom>
          <a:noFill/>
        </p:spPr>
        <p:txBody>
          <a:bodyPr wrap="square">
            <a:spAutoFit/>
          </a:bodyPr>
          <a:lstStyle/>
          <a:p>
            <a:pPr marL="285750" indent="-285750">
              <a:buFont typeface="Arial" panose="020B0604020202020204" pitchFamily="34" charset="0"/>
              <a:buChar char="•"/>
            </a:pPr>
            <a:r>
              <a:rPr lang="en-US" dirty="0"/>
              <a:t>Quantitative research using NHANES 2001–2002 dataset.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Dataset variables: Telomere length, DNA Methylation, age, CRP, glucose, insulin, cholesterol, BMI, weight, vitamin D, physical activity, general health, and demographics.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Biological age estimated using a DNA methylation clock (GrimAge).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Analytical approach: Multiple linear regression for interpretability and baseline comparison.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Machine learning models (Random Forest, Bagged Trees, SVM) tested for improved accuracy.</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Model performance assessed using R², RMSE, and MAE.</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TextBox 7">
            <a:extLst>
              <a:ext uri="{FF2B5EF4-FFF2-40B4-BE49-F238E27FC236}">
                <a16:creationId xmlns:a16="http://schemas.microsoft.com/office/drawing/2014/main" id="{C1FF0A43-6C90-A2FF-0FDD-0D929C00D566}"/>
              </a:ext>
            </a:extLst>
          </p:cNvPr>
          <p:cNvSpPr txBox="1"/>
          <p:nvPr/>
        </p:nvSpPr>
        <p:spPr>
          <a:xfrm>
            <a:off x="996950" y="3765550"/>
            <a:ext cx="1730588" cy="617739"/>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100" b="1" i="0" u="none" strike="noStrike" dirty="0">
                <a:effectLst/>
                <a:latin typeface="+mj-lt"/>
                <a:ea typeface="+mj-ea"/>
                <a:cs typeface="+mj-cs"/>
              </a:rPr>
              <a:t>Methods</a:t>
            </a:r>
            <a:endParaRPr lang="en-US" sz="3100" b="0" i="0" u="none" strike="noStrike" dirty="0">
              <a:effectLst/>
              <a:latin typeface="+mj-lt"/>
              <a:ea typeface="+mj-ea"/>
              <a:cs typeface="+mj-cs"/>
            </a:endParaRPr>
          </a:p>
        </p:txBody>
      </p:sp>
      <p:pic>
        <p:nvPicPr>
          <p:cNvPr id="13" name="Picture 12">
            <a:extLst>
              <a:ext uri="{FF2B5EF4-FFF2-40B4-BE49-F238E27FC236}">
                <a16:creationId xmlns:a16="http://schemas.microsoft.com/office/drawing/2014/main" id="{BC0AE8A4-6C48-AFA4-7F60-7D1A36129A94}"/>
              </a:ext>
            </a:extLst>
          </p:cNvPr>
          <p:cNvPicPr>
            <a:picLocks noChangeAspect="1"/>
          </p:cNvPicPr>
          <p:nvPr/>
        </p:nvPicPr>
        <p:blipFill>
          <a:blip r:embed="rId3"/>
          <a:srcRect t="716" r="1" b="1"/>
          <a:stretch/>
        </p:blipFill>
        <p:spPr>
          <a:xfrm>
            <a:off x="20" y="10"/>
            <a:ext cx="10375880" cy="3167754"/>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p:spPr>
      </p:pic>
      <p:sp>
        <p:nvSpPr>
          <p:cNvPr id="11" name="TextBox 10">
            <a:extLst>
              <a:ext uri="{FF2B5EF4-FFF2-40B4-BE49-F238E27FC236}">
                <a16:creationId xmlns:a16="http://schemas.microsoft.com/office/drawing/2014/main" id="{ACB26F8E-4666-E5C2-99EA-E5E4A0C7870E}"/>
              </a:ext>
            </a:extLst>
          </p:cNvPr>
          <p:cNvSpPr txBox="1"/>
          <p:nvPr/>
        </p:nvSpPr>
        <p:spPr>
          <a:xfrm>
            <a:off x="3008551" y="3336355"/>
            <a:ext cx="6370399" cy="2093868"/>
          </a:xfrm>
          <a:prstGeom prst="rect">
            <a:avLst/>
          </a:prstGeom>
        </p:spPr>
        <p:txBody>
          <a:bodyPr vert="horz" lIns="91440" tIns="45720" rIns="91440" bIns="45720" rtlCol="0" anchor="ctr">
            <a:noAutofit/>
          </a:bodyPr>
          <a:lstStyle/>
          <a:p>
            <a:pPr marL="285750" indent="-228600">
              <a:lnSpc>
                <a:spcPct val="90000"/>
              </a:lnSpc>
              <a:spcAft>
                <a:spcPts val="600"/>
              </a:spcAft>
              <a:buFont typeface="Arial" panose="020B0604020202020204" pitchFamily="34" charset="0"/>
              <a:buChar char="•"/>
            </a:pPr>
            <a:r>
              <a:rPr lang="en-US" sz="1500" dirty="0"/>
              <a:t>Missing values handled using mean imputation.</a:t>
            </a:r>
          </a:p>
          <a:p>
            <a:pPr marL="285750" indent="-228600">
              <a:lnSpc>
                <a:spcPct val="90000"/>
              </a:lnSpc>
              <a:spcAft>
                <a:spcPts val="600"/>
              </a:spcAft>
              <a:buFont typeface="Arial" panose="020B0604020202020204" pitchFamily="34" charset="0"/>
              <a:buChar char="•"/>
            </a:pPr>
            <a:r>
              <a:rPr lang="en-US" sz="1500" dirty="0"/>
              <a:t>Normalization applied to continuous variables.</a:t>
            </a:r>
          </a:p>
          <a:p>
            <a:pPr marL="285750" indent="-228600">
              <a:lnSpc>
                <a:spcPct val="90000"/>
              </a:lnSpc>
              <a:spcAft>
                <a:spcPts val="600"/>
              </a:spcAft>
              <a:buFont typeface="Arial" panose="020B0604020202020204" pitchFamily="34" charset="0"/>
              <a:buChar char="•"/>
            </a:pPr>
            <a:r>
              <a:rPr lang="en-US" sz="1500" dirty="0"/>
              <a:t>Categorical variables (e.g., gender, general health) dummy coded.</a:t>
            </a:r>
          </a:p>
          <a:p>
            <a:pPr marL="285750" indent="-228600">
              <a:lnSpc>
                <a:spcPct val="90000"/>
              </a:lnSpc>
              <a:spcAft>
                <a:spcPts val="600"/>
              </a:spcAft>
              <a:buFont typeface="Arial" panose="020B0604020202020204" pitchFamily="34" charset="0"/>
              <a:buChar char="•"/>
            </a:pPr>
            <a:r>
              <a:rPr lang="en-US" sz="1500" dirty="0"/>
              <a:t>Feature selection used correlation and VIF to reduce multicollinearity.</a:t>
            </a:r>
          </a:p>
          <a:p>
            <a:pPr marL="285750" indent="-228600">
              <a:lnSpc>
                <a:spcPct val="90000"/>
              </a:lnSpc>
              <a:spcAft>
                <a:spcPts val="600"/>
              </a:spcAft>
              <a:buFont typeface="Arial" panose="020B0604020202020204" pitchFamily="34" charset="0"/>
              <a:buChar char="•"/>
            </a:pPr>
            <a:r>
              <a:rPr lang="en-US" sz="1500" dirty="0"/>
              <a:t>Data not split into training/testing sets—focus on explanatory modeling.</a:t>
            </a:r>
          </a:p>
          <a:p>
            <a:pPr marL="285750" indent="-228600">
              <a:lnSpc>
                <a:spcPct val="90000"/>
              </a:lnSpc>
              <a:spcAft>
                <a:spcPts val="600"/>
              </a:spcAft>
              <a:buFont typeface="Arial" panose="020B0604020202020204" pitchFamily="34" charset="0"/>
              <a:buChar char="•"/>
            </a:pPr>
            <a:r>
              <a:rPr lang="en-US" sz="1500" dirty="0"/>
              <a:t>Analysis conducted in Python using Statsmodels for regression.</a:t>
            </a:r>
          </a:p>
          <a:p>
            <a:pPr marL="285750" indent="-228600">
              <a:lnSpc>
                <a:spcPct val="90000"/>
              </a:lnSpc>
              <a:spcAft>
                <a:spcPts val="600"/>
              </a:spcAft>
              <a:buFont typeface="Arial" panose="020B0604020202020204" pitchFamily="34" charset="0"/>
              <a:buChar char="•"/>
            </a:pPr>
            <a:r>
              <a:rPr lang="en-US" sz="1500" dirty="0"/>
              <a:t>Machine learning models (Random Forest, Bagged Trees, SVM) also applied.</a:t>
            </a:r>
          </a:p>
          <a:p>
            <a:pPr marL="285750" indent="-228600">
              <a:lnSpc>
                <a:spcPct val="90000"/>
              </a:lnSpc>
              <a:spcAft>
                <a:spcPts val="600"/>
              </a:spcAft>
              <a:buFont typeface="Arial" panose="020B0604020202020204" pitchFamily="34" charset="0"/>
              <a:buChar char="•"/>
            </a:pPr>
            <a:r>
              <a:rPr lang="en-US" sz="1500" dirty="0"/>
              <a:t>Evaluation metrics: R², RMSE, MAE, feature importance.</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4" name="TextBox 7">
            <a:extLst>
              <a:ext uri="{FF2B5EF4-FFF2-40B4-BE49-F238E27FC236}">
                <a16:creationId xmlns:a16="http://schemas.microsoft.com/office/drawing/2014/main" id="{3492390E-8BD6-4CDD-62D6-899002754301}"/>
              </a:ext>
            </a:extLst>
          </p:cNvPr>
          <p:cNvSpPr txBox="1"/>
          <p:nvPr/>
        </p:nvSpPr>
        <p:spPr>
          <a:xfrm>
            <a:off x="1911350" y="203200"/>
            <a:ext cx="6877050" cy="304800"/>
          </a:xfrm>
          <a:prstGeom prst="rect">
            <a:avLst/>
          </a:prstGeom>
          <a:solidFill>
            <a:srgbClr val="000000">
              <a:alpha val="0"/>
            </a:srgbClr>
          </a:solidFill>
        </p:spPr>
        <p:txBody>
          <a:bodyPr lIns="0" tIns="0" rIns="0" bIns="0" rtlCol="0" anchor="ctr"/>
          <a:lstStyle/>
          <a:p>
            <a:pPr algn="l"/>
            <a:r>
              <a:rPr lang="en-US" sz="3200" b="1" i="0" u="none" strike="noStrike" dirty="0">
                <a:solidFill>
                  <a:srgbClr val="000000"/>
                </a:solidFill>
                <a:effectLst/>
                <a:latin typeface="+mj-lt"/>
                <a:cs typeface="Times New Roman" panose="02020603050405020304" pitchFamily="18" charset="0"/>
              </a:rPr>
              <a:t>Limitations and Ethical Considerations</a:t>
            </a:r>
            <a:endParaRPr lang="en-US" sz="3200" b="0" i="0" u="none" strike="noStrike" dirty="0">
              <a:solidFill>
                <a:srgbClr val="000000"/>
              </a:solidFill>
              <a:effectLst/>
              <a:latin typeface="+mj-lt"/>
              <a:cs typeface="Times New Roman" panose="02020603050405020304" pitchFamily="18" charset="0"/>
            </a:endParaRPr>
          </a:p>
        </p:txBody>
      </p:sp>
      <p:pic>
        <p:nvPicPr>
          <p:cNvPr id="15" name="Picture 14">
            <a:extLst>
              <a:ext uri="{FF2B5EF4-FFF2-40B4-BE49-F238E27FC236}">
                <a16:creationId xmlns:a16="http://schemas.microsoft.com/office/drawing/2014/main" id="{0C374B8F-3125-7F92-8EE7-E7A251D3F271}"/>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8276" b="94483" l="6098" r="95427">
                        <a14:foregroundMark x1="15244" y1="81034" x2="49390" y2="14138"/>
                        <a14:foregroundMark x1="49390" y1="14138" x2="85366" y2="79310"/>
                        <a14:foregroundMark x1="85366" y1="79310" x2="50915" y2="91034"/>
                        <a14:foregroundMark x1="50915" y1="91034" x2="7317" y2="88276"/>
                        <a14:foregroundMark x1="49390" y1="36207" x2="46341" y2="74483"/>
                        <a14:foregroundMark x1="46341" y1="74483" x2="51220" y2="34828"/>
                        <a14:foregroundMark x1="51220" y1="34828" x2="49390" y2="33448"/>
                        <a14:foregroundMark x1="52744" y1="32414" x2="50305" y2="69310"/>
                        <a14:foregroundMark x1="50305" y1="26207" x2="39939" y2="53103"/>
                        <a14:foregroundMark x1="37500" y1="77586" x2="61280" y2="76552"/>
                        <a14:foregroundMark x1="47866" y1="83793" x2="47866" y2="83793"/>
                        <a14:foregroundMark x1="51220" y1="84483" x2="47256" y2="78276"/>
                        <a14:foregroundMark x1="47256" y1="30690" x2="43902" y2="70000"/>
                        <a14:foregroundMark x1="43902" y1="70000" x2="51829" y2="30690"/>
                        <a14:foregroundMark x1="51829" y1="30690" x2="43902" y2="67931"/>
                        <a14:foregroundMark x1="43902" y1="67931" x2="44817" y2="73793"/>
                        <a14:foregroundMark x1="13110" y1="91034" x2="49695" y2="92759"/>
                        <a14:foregroundMark x1="49695" y1="92759" x2="83537" y2="91034"/>
                        <a14:foregroundMark x1="83537" y1="91034" x2="92378" y2="91034"/>
                        <a14:foregroundMark x1="54268" y1="10000" x2="47256" y2="8276"/>
                        <a14:foregroundMark x1="75000" y1="94483" x2="89939" y2="77586"/>
                        <a14:foregroundMark x1="93902" y1="91034" x2="95427" y2="90000"/>
                        <a14:backgroundMark x1="20122" y1="18276" x2="20122" y2="18276"/>
                        <a14:backgroundMark x1="27134" y1="26207" x2="13110" y2="45862"/>
                        <a14:backgroundMark x1="32927" y1="18276" x2="9756" y2="46897"/>
                        <a14:backgroundMark x1="9756" y1="46897" x2="8232" y2="45172"/>
                      </a14:backgroundRemoval>
                    </a14:imgEffect>
                  </a14:imgLayer>
                </a14:imgProps>
              </a:ext>
            </a:extLst>
          </a:blip>
          <a:stretch>
            <a:fillRect/>
          </a:stretch>
        </p:blipFill>
        <p:spPr>
          <a:xfrm>
            <a:off x="1847850" y="745593"/>
            <a:ext cx="1422400" cy="1257610"/>
          </a:xfrm>
          <a:prstGeom prst="rect">
            <a:avLst/>
          </a:prstGeom>
        </p:spPr>
      </p:pic>
      <p:pic>
        <p:nvPicPr>
          <p:cNvPr id="16" name="Picture 15">
            <a:extLst>
              <a:ext uri="{FF2B5EF4-FFF2-40B4-BE49-F238E27FC236}">
                <a16:creationId xmlns:a16="http://schemas.microsoft.com/office/drawing/2014/main" id="{BA659304-95CB-2766-FCD5-898566E373DD}"/>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8824" b="93015" l="7778" r="90000">
                        <a14:foregroundMark x1="7778" y1="22794" x2="48889" y2="11397"/>
                        <a14:foregroundMark x1="48889" y1="11397" x2="85185" y2="33456"/>
                        <a14:foregroundMark x1="85185" y1="33456" x2="71852" y2="74265"/>
                        <a14:foregroundMark x1="71852" y1="74265" x2="28519" y2="78309"/>
                        <a14:foregroundMark x1="28519" y1="78309" x2="10000" y2="39338"/>
                        <a14:foregroundMark x1="10000" y1="39338" x2="26667" y2="70221"/>
                        <a14:foregroundMark x1="48519" y1="32721" x2="17778" y2="61397"/>
                        <a14:foregroundMark x1="17778" y1="61397" x2="55556" y2="37132"/>
                        <a14:foregroundMark x1="55556" y1="37132" x2="57407" y2="71324"/>
                        <a14:foregroundMark x1="36667" y1="39706" x2="58519" y2="49632"/>
                        <a14:foregroundMark x1="58519" y1="44485" x2="57407" y2="65441"/>
                        <a14:foregroundMark x1="61481" y1="71324" x2="62593" y2="47426"/>
                        <a14:foregroundMark x1="49630" y1="76103" x2="56296" y2="71324"/>
                        <a14:foregroundMark x1="33704" y1="59191" x2="41481" y2="71324"/>
                        <a14:foregroundMark x1="35556" y1="35662" x2="40741" y2="31618"/>
                        <a14:foregroundMark x1="37407" y1="28676" x2="46667" y2="27941"/>
                        <a14:foregroundMark x1="42593" y1="25735" x2="55556" y2="27941"/>
                        <a14:foregroundMark x1="55556" y1="28676" x2="56296" y2="39706"/>
                        <a14:foregroundMark x1="42593" y1="90809" x2="53333" y2="87868"/>
                        <a14:foregroundMark x1="51481" y1="29779" x2="52593" y2="39706"/>
                        <a14:foregroundMark x1="56296" y1="33824" x2="56296" y2="33824"/>
                        <a14:foregroundMark x1="55556" y1="29779" x2="54444" y2="39706"/>
                        <a14:foregroundMark x1="57407" y1="41544" x2="60370" y2="42647"/>
                        <a14:foregroundMark x1="58519" y1="36765" x2="55556" y2="28676"/>
                        <a14:foregroundMark x1="38519" y1="11029" x2="57407" y2="9191"/>
                        <a14:foregroundMark x1="40741" y1="93015" x2="48519" y2="93015"/>
                      </a14:backgroundRemoval>
                    </a14:imgEffect>
                  </a14:imgLayer>
                </a14:imgProps>
              </a:ext>
            </a:extLst>
          </a:blip>
          <a:stretch>
            <a:fillRect/>
          </a:stretch>
        </p:blipFill>
        <p:spPr>
          <a:xfrm>
            <a:off x="6788150" y="745593"/>
            <a:ext cx="1206499" cy="1215436"/>
          </a:xfrm>
          <a:prstGeom prst="rect">
            <a:avLst/>
          </a:prstGeom>
        </p:spPr>
      </p:pic>
      <p:graphicFrame>
        <p:nvGraphicFramePr>
          <p:cNvPr id="21" name="TextBox 18">
            <a:extLst>
              <a:ext uri="{FF2B5EF4-FFF2-40B4-BE49-F238E27FC236}">
                <a16:creationId xmlns:a16="http://schemas.microsoft.com/office/drawing/2014/main" id="{D2B5C4E5-5803-D1CC-8CBC-F674CD00C522}"/>
              </a:ext>
            </a:extLst>
          </p:cNvPr>
          <p:cNvGraphicFramePr/>
          <p:nvPr>
            <p:extLst>
              <p:ext uri="{D42A27DB-BD31-4B8C-83A1-F6EECF244321}">
                <p14:modId xmlns:p14="http://schemas.microsoft.com/office/powerpoint/2010/main" val="3223153011"/>
              </p:ext>
            </p:extLst>
          </p:nvPr>
        </p:nvGraphicFramePr>
        <p:xfrm>
          <a:off x="5349875" y="2074029"/>
          <a:ext cx="4191000" cy="3139321"/>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aphicFrame>
        <p:nvGraphicFramePr>
          <p:cNvPr id="20" name="TextBox 18">
            <a:extLst>
              <a:ext uri="{FF2B5EF4-FFF2-40B4-BE49-F238E27FC236}">
                <a16:creationId xmlns:a16="http://schemas.microsoft.com/office/drawing/2014/main" id="{266F4BBB-4F09-2856-E638-0A489A38F0D6}"/>
              </a:ext>
            </a:extLst>
          </p:cNvPr>
          <p:cNvGraphicFramePr/>
          <p:nvPr>
            <p:extLst>
              <p:ext uri="{D42A27DB-BD31-4B8C-83A1-F6EECF244321}">
                <p14:modId xmlns:p14="http://schemas.microsoft.com/office/powerpoint/2010/main" val="4026203060"/>
              </p:ext>
            </p:extLst>
          </p:nvPr>
        </p:nvGraphicFramePr>
        <p:xfrm>
          <a:off x="463550" y="2073938"/>
          <a:ext cx="4191000" cy="3139321"/>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{6DE6B7EF-42F3-094A-BA9B-66605594265F}tf10001122</Template>
  <TotalTime>9119</TotalTime>
  <Words>5000</Words>
  <Application>Microsoft Macintosh PowerPoint</Application>
  <PresentationFormat>Custom</PresentationFormat>
  <Paragraphs>327</Paragraphs>
  <Slides>19</Slides>
  <Notes>19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-webkit-standard</vt:lpstr>
      <vt:lpstr>Arial</vt:lpstr>
      <vt:lpstr>Calibri</vt:lpstr>
      <vt:lpstr>Courier New</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Ricardes, Sherri</cp:lastModifiedBy>
  <cp:revision>17</cp:revision>
  <dcterms:created xsi:type="dcterms:W3CDTF">2006-08-16T00:00:00Z</dcterms:created>
  <dcterms:modified xsi:type="dcterms:W3CDTF">2025-05-12T03:53:36Z</dcterms:modified>
</cp:coreProperties>
</file>